
<file path=[Content_Types].xml><?xml version="1.0" encoding="utf-8"?>
<Types xmlns="http://schemas.openxmlformats.org/package/2006/content-types">
  <Default Extension="png" ContentType="image/png"/>
  <Default Extension="mp3" ContentType="audio/mpe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8"/>
  </p:notesMasterIdLst>
  <p:sldIdLst>
    <p:sldId id="324" r:id="rId2"/>
    <p:sldId id="370" r:id="rId3"/>
    <p:sldId id="371" r:id="rId4"/>
    <p:sldId id="296" r:id="rId5"/>
    <p:sldId id="297" r:id="rId6"/>
    <p:sldId id="328" r:id="rId7"/>
    <p:sldId id="329" r:id="rId8"/>
    <p:sldId id="330" r:id="rId9"/>
    <p:sldId id="372" r:id="rId10"/>
    <p:sldId id="301" r:id="rId11"/>
    <p:sldId id="303" r:id="rId12"/>
    <p:sldId id="342" r:id="rId13"/>
    <p:sldId id="349" r:id="rId14"/>
    <p:sldId id="343" r:id="rId15"/>
    <p:sldId id="373" r:id="rId16"/>
    <p:sldId id="308" r:id="rId17"/>
    <p:sldId id="350" r:id="rId18"/>
    <p:sldId id="374" r:id="rId19"/>
    <p:sldId id="331" r:id="rId20"/>
    <p:sldId id="325" r:id="rId21"/>
    <p:sldId id="332" r:id="rId22"/>
    <p:sldId id="333" r:id="rId23"/>
    <p:sldId id="382" r:id="rId24"/>
    <p:sldId id="335" r:id="rId25"/>
    <p:sldId id="384" r:id="rId26"/>
    <p:sldId id="385" r:id="rId27"/>
    <p:sldId id="375" r:id="rId28"/>
    <p:sldId id="337" r:id="rId29"/>
    <p:sldId id="344" r:id="rId30"/>
    <p:sldId id="345" r:id="rId31"/>
    <p:sldId id="388" r:id="rId32"/>
    <p:sldId id="353" r:id="rId33"/>
    <p:sldId id="376" r:id="rId34"/>
    <p:sldId id="348" r:id="rId35"/>
    <p:sldId id="314" r:id="rId36"/>
    <p:sldId id="356" r:id="rId37"/>
    <p:sldId id="383" r:id="rId38"/>
    <p:sldId id="266" r:id="rId39"/>
    <p:sldId id="317" r:id="rId40"/>
    <p:sldId id="386" r:id="rId41"/>
    <p:sldId id="379" r:id="rId42"/>
    <p:sldId id="320" r:id="rId43"/>
    <p:sldId id="357" r:id="rId44"/>
    <p:sldId id="387" r:id="rId45"/>
    <p:sldId id="381" r:id="rId46"/>
    <p:sldId id="323" r:id="rId47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9202"/>
    <a:srgbClr val="1506D4"/>
    <a:srgbClr val="990000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070" autoAdjust="0"/>
    <p:restoredTop sz="94280" autoAdjust="0"/>
  </p:normalViewPr>
  <p:slideViewPr>
    <p:cSldViewPr snapToGrid="0">
      <p:cViewPr varScale="1">
        <p:scale>
          <a:sx n="93" d="100"/>
          <a:sy n="93" d="100"/>
        </p:scale>
        <p:origin x="216" y="1536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37.m4a>
</file>

<file path=ppt/media/media38.m4a>
</file>

<file path=ppt/media/media39.m4a>
</file>

<file path=ppt/media/media4.m4a>
</file>

<file path=ppt/media/media40.m4a>
</file>

<file path=ppt/media/media41.mp3>
</file>

<file path=ppt/media/media42.mp3>
</file>

<file path=ppt/media/media43.m4a>
</file>

<file path=ppt/media/media44.mp3>
</file>

<file path=ppt/media/media45.mp3>
</file>

<file path=ppt/media/media46.m4a>
</file>

<file path=ppt/media/media47.m4a>
</file>

<file path=ppt/media/media48.m4a>
</file>

<file path=ppt/media/media49.m4a>
</file>

<file path=ppt/media/media5.m4a>
</file>

<file path=ppt/media/media50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FAA139-AC96-EB45-87E2-86A918BBEC0B}" type="datetimeFigureOut">
              <a:rPr lang="en-US" smtClean="0"/>
              <a:t>9/3/18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AE0BF6-30B1-764D-964F-5028B4F87E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5777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848526"/>
      </p:ext>
    </p:extLst>
  </p:cSld>
  <p:clrMapOvr>
    <a:masterClrMapping/>
  </p:clrMapOvr>
  <p:transition spd="slow" advClick="0" advTm="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671863"/>
      </p:ext>
    </p:extLst>
  </p:cSld>
  <p:clrMapOvr>
    <a:masterClrMapping/>
  </p:clrMapOvr>
  <p:transition spd="slow" advClick="0" advTm="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69989"/>
      </p:ext>
    </p:extLst>
  </p:cSld>
  <p:clrMapOvr>
    <a:masterClrMapping/>
  </p:clrMapOvr>
  <p:transition spd="slow" advClick="0" advTm="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786492"/>
      </p:ext>
    </p:extLst>
  </p:cSld>
  <p:clrMapOvr>
    <a:masterClrMapping/>
  </p:clrMapOvr>
  <p:transition spd="slow" advClick="0" advTm="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631399"/>
      </p:ext>
    </p:extLst>
  </p:cSld>
  <p:clrMapOvr>
    <a:masterClrMapping/>
  </p:clrMapOvr>
  <p:transition spd="slow" advClick="0" advTm="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108553"/>
      </p:ext>
    </p:extLst>
  </p:cSld>
  <p:clrMapOvr>
    <a:masterClrMapping/>
  </p:clrMapOvr>
  <p:transition spd="slow" advClick="0" advTm="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625133"/>
      </p:ext>
    </p:extLst>
  </p:cSld>
  <p:clrMapOvr>
    <a:masterClrMapping/>
  </p:clrMapOvr>
  <p:transition spd="slow" advClick="0" advTm="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419718"/>
      </p:ext>
    </p:extLst>
  </p:cSld>
  <p:clrMapOvr>
    <a:masterClrMapping/>
  </p:clrMapOvr>
  <p:transition spd="slow" advClick="0" advTm="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084964"/>
      </p:ext>
    </p:extLst>
  </p:cSld>
  <p:clrMapOvr>
    <a:masterClrMapping/>
  </p:clrMapOvr>
  <p:transition spd="slow" advClick="0" advTm="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17500"/>
      </p:ext>
    </p:extLst>
  </p:cSld>
  <p:clrMapOvr>
    <a:masterClrMapping/>
  </p:clrMapOvr>
  <p:transition spd="slow" advClick="0" advTm="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46676"/>
      </p:ext>
    </p:extLst>
  </p:cSld>
  <p:clrMapOvr>
    <a:masterClrMapping/>
  </p:clrMapOvr>
  <p:transition spd="slow" advClick="0" advTm="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988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 advClick="0" advTm="0">
    <p:fade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5.m4a"/><Relationship Id="rId1" Type="http://schemas.microsoft.com/office/2007/relationships/media" Target="../media/media35.m4a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6.m4a"/><Relationship Id="rId1" Type="http://schemas.microsoft.com/office/2007/relationships/media" Target="../media/media36.m4a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7.m4a"/><Relationship Id="rId1" Type="http://schemas.microsoft.com/office/2007/relationships/media" Target="../media/media37.m4a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8.m4a"/><Relationship Id="rId1" Type="http://schemas.microsoft.com/office/2007/relationships/media" Target="../media/media38.m4a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9.m4a"/><Relationship Id="rId1" Type="http://schemas.microsoft.com/office/2007/relationships/media" Target="../media/media39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0.m4a"/><Relationship Id="rId1" Type="http://schemas.microsoft.com/office/2007/relationships/media" Target="../media/media40.m4a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42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41.mp3"/><Relationship Id="rId1" Type="http://schemas.microsoft.com/office/2007/relationships/media" Target="../media/media41.mp3"/><Relationship Id="rId6" Type="http://schemas.openxmlformats.org/officeDocument/2006/relationships/audio" Target="../media/media43.m4a"/><Relationship Id="rId5" Type="http://schemas.microsoft.com/office/2007/relationships/media" Target="../media/media43.m4a"/><Relationship Id="rId4" Type="http://schemas.openxmlformats.org/officeDocument/2006/relationships/audio" Target="../media/media42.mp3"/><Relationship Id="rId9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45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44.mp3"/><Relationship Id="rId1" Type="http://schemas.microsoft.com/office/2007/relationships/media" Target="../media/media44.mp3"/><Relationship Id="rId6" Type="http://schemas.openxmlformats.org/officeDocument/2006/relationships/audio" Target="../media/media46.m4a"/><Relationship Id="rId5" Type="http://schemas.microsoft.com/office/2007/relationships/media" Target="../media/media46.m4a"/><Relationship Id="rId4" Type="http://schemas.openxmlformats.org/officeDocument/2006/relationships/audio" Target="../media/media45.mp3"/><Relationship Id="rId9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45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44.mp3"/><Relationship Id="rId1" Type="http://schemas.microsoft.com/office/2007/relationships/media" Target="../media/media44.mp3"/><Relationship Id="rId6" Type="http://schemas.openxmlformats.org/officeDocument/2006/relationships/audio" Target="../media/media47.m4a"/><Relationship Id="rId5" Type="http://schemas.microsoft.com/office/2007/relationships/media" Target="../media/media47.m4a"/><Relationship Id="rId4" Type="http://schemas.openxmlformats.org/officeDocument/2006/relationships/audio" Target="../media/media45.mp3"/><Relationship Id="rId9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45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44.mp3"/><Relationship Id="rId1" Type="http://schemas.microsoft.com/office/2007/relationships/media" Target="../media/media44.mp3"/><Relationship Id="rId6" Type="http://schemas.openxmlformats.org/officeDocument/2006/relationships/audio" Target="../media/media48.m4a"/><Relationship Id="rId5" Type="http://schemas.microsoft.com/office/2007/relationships/media" Target="../media/media48.m4a"/><Relationship Id="rId4" Type="http://schemas.openxmlformats.org/officeDocument/2006/relationships/audio" Target="../media/media45.mp3"/><Relationship Id="rId9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9.m4a"/><Relationship Id="rId1" Type="http://schemas.microsoft.com/office/2007/relationships/media" Target="../media/media49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0.m4a"/><Relationship Id="rId1" Type="http://schemas.microsoft.com/office/2007/relationships/media" Target="../media/media50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3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 w="111125" cmpd="thickThin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9" name="Title 3"/>
          <p:cNvSpPr txBox="1">
            <a:spLocks/>
          </p:cNvSpPr>
          <p:nvPr/>
        </p:nvSpPr>
        <p:spPr>
          <a:xfrm>
            <a:off x="4169544" y="2685009"/>
            <a:ext cx="4165951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800" dirty="0">
                <a:latin typeface="Century Gothic" panose="020B0502020202020204" pitchFamily="34" charset="0"/>
              </a:rPr>
              <a:t>Syllable Charts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9900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9900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580817" y="551960"/>
            <a:ext cx="29987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b="1" dirty="0">
                <a:solidFill>
                  <a:srgbClr val="990000"/>
                </a:solidFill>
                <a:latin typeface="Century Gothic" panose="020B0502020202020204" pitchFamily="34" charset="0"/>
              </a:rPr>
              <a:t>Part 1</a:t>
            </a:r>
          </a:p>
        </p:txBody>
      </p:sp>
      <p:cxnSp>
        <p:nvCxnSpPr>
          <p:cNvPr id="18" name="Straight Connector 17"/>
          <p:cNvCxnSpPr>
            <a:cxnSpLocks/>
          </p:cNvCxnSpPr>
          <p:nvPr/>
        </p:nvCxnSpPr>
        <p:spPr>
          <a:xfrm>
            <a:off x="256478" y="1925384"/>
            <a:ext cx="8504463" cy="0"/>
          </a:xfrm>
          <a:prstGeom prst="line">
            <a:avLst/>
          </a:prstGeom>
          <a:ln w="76200">
            <a:solidFill>
              <a:srgbClr val="99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C48E067-2079-4609-BBA1-BA4F717FBD2E}"/>
              </a:ext>
            </a:extLst>
          </p:cNvPr>
          <p:cNvSpPr txBox="1"/>
          <p:nvPr/>
        </p:nvSpPr>
        <p:spPr>
          <a:xfrm>
            <a:off x="4508709" y="357945"/>
            <a:ext cx="57305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Century Gothic" panose="020B0502020202020204" pitchFamily="34" charset="0"/>
              </a:rPr>
              <a:t>50. I am Alive: Prayer</a:t>
            </a:r>
            <a:endParaRPr lang="en-US" sz="4800" dirty="0">
              <a:latin typeface="Century Gothic" panose="020B0502020202020204" pitchFamily="34" charset="0"/>
            </a:endParaRPr>
          </a:p>
        </p:txBody>
      </p:sp>
      <p:pic>
        <p:nvPicPr>
          <p:cNvPr id="15" name="Picture 14" descr="../../01_SyllableBible/IVANSdrawings/ImagesForReadWithMeBible/FINAL_sent_to_FreeBibleImages_300dpi/49_53_I_Am_Alive/49_DadBoyPray.jpeg">
            <a:extLst>
              <a:ext uri="{FF2B5EF4-FFF2-40B4-BE49-F238E27FC236}">
                <a16:creationId xmlns:a16="http://schemas.microsoft.com/office/drawing/2014/main" id="{65A4DB82-64C9-4FF4-B656-E4553B0F145F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649" y="2070115"/>
            <a:ext cx="2669390" cy="3218132"/>
          </a:xfrm>
          <a:prstGeom prst="rect">
            <a:avLst/>
          </a:prstGeom>
          <a:noFill/>
          <a:ln w="38100" cmpd="tri">
            <a:solidFill>
              <a:sysClr val="windowText" lastClr="000000"/>
            </a:solidFill>
          </a:ln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708062C-CF39-E544-9535-F481A06529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911815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120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9" grpId="0"/>
      <p:bldP spid="17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1075067" y="2134892"/>
            <a:ext cx="3205738" cy="1172618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 </a:t>
            </a:r>
            <a:r>
              <a:rPr lang="en-US" sz="5000" dirty="0">
                <a:latin typeface="Century Gothic" panose="020B0502020202020204" pitchFamily="34" charset="0"/>
              </a:rPr>
              <a:t>                                </a:t>
            </a:r>
            <a:endParaRPr lang="en-US" sz="45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ACE5F9F-FE5E-4ECC-A4C4-28AC261A3C75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053E7C-C685-41DA-94E4-36A68969D308}"/>
              </a:ext>
            </a:extLst>
          </p:cNvPr>
          <p:cNvSpPr/>
          <p:nvPr/>
        </p:nvSpPr>
        <p:spPr>
          <a:xfrm>
            <a:off x="1693276" y="2642873"/>
            <a:ext cx="6045709" cy="1120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sz="5000" dirty="0">
                <a:latin typeface="Century Gothic" panose="020B0502020202020204" pitchFamily="34" charset="0"/>
              </a:rPr>
              <a:t>a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 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m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a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 zing                                </a:t>
            </a:r>
            <a:endParaRPr lang="en-US" sz="4500" dirty="0">
              <a:solidFill>
                <a:prstClr val="black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8B392C-1B4F-4CD5-9BD3-9AA22FB0D42D}"/>
              </a:ext>
            </a:extLst>
          </p:cNvPr>
          <p:cNvSpPr/>
          <p:nvPr/>
        </p:nvSpPr>
        <p:spPr>
          <a:xfrm>
            <a:off x="2112688" y="1309000"/>
            <a:ext cx="4000212" cy="1120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a 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men                                </a:t>
            </a:r>
            <a:endParaRPr lang="en-US" sz="4500" dirty="0">
              <a:solidFill>
                <a:prstClr val="black"/>
              </a:solidFill>
            </a:endParaRP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367888B-FC9C-2942-9274-457864BD19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92640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6500"/>
                                  </p:st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09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59313" y="1395845"/>
            <a:ext cx="2772891" cy="1213050"/>
          </a:xfrm>
        </p:spPr>
        <p:txBody>
          <a:bodyPr numCol="1">
            <a:noAutofit/>
          </a:bodyPr>
          <a:lstStyle/>
          <a:p>
            <a:pPr marL="0" lvl="0" indent="0" defTabSz="4572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5000" dirty="0">
                <a:latin typeface="Century Gothic" panose="020B0502020202020204" pitchFamily="34" charset="0"/>
              </a:rPr>
              <a:t>h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 </a:t>
            </a:r>
            <a:br>
              <a:rPr lang="en-US" sz="5000" dirty="0">
                <a:latin typeface="Century Gothic" panose="020B0502020202020204" pitchFamily="34" charset="0"/>
              </a:rPr>
            </a:b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	</a:t>
            </a:r>
            <a:br>
              <a:rPr lang="en-US" sz="5000" dirty="0">
                <a:latin typeface="Century Gothic" panose="020B0502020202020204" pitchFamily="34" charset="0"/>
              </a:rPr>
            </a:b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w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</a:t>
            </a:r>
            <a:endParaRPr lang="en-US" sz="1800" dirty="0">
              <a:solidFill>
                <a:prstClr val="black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4500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225420" y="2831730"/>
            <a:ext cx="2772891" cy="1213050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endParaRPr lang="en-US" sz="45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809630" y="1464252"/>
            <a:ext cx="2772891" cy="1213050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45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D698BDC-4849-488A-9A5F-E000AD12FCDA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3D91035-1639-4FD2-8AE2-7067A83D6888}"/>
              </a:ext>
            </a:extLst>
          </p:cNvPr>
          <p:cNvSpPr/>
          <p:nvPr/>
        </p:nvSpPr>
        <p:spPr>
          <a:xfrm>
            <a:off x="4998311" y="1395845"/>
            <a:ext cx="1197764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m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CABAF91-D20E-44B4-B6A5-838C18C9363F}"/>
              </a:ext>
            </a:extLst>
          </p:cNvPr>
          <p:cNvSpPr/>
          <p:nvPr/>
        </p:nvSpPr>
        <p:spPr>
          <a:xfrm>
            <a:off x="4832204" y="2869827"/>
            <a:ext cx="2531462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r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 </a:t>
            </a:r>
            <a:r>
              <a:rPr lang="en-US" sz="5000" dirty="0" err="1">
                <a:latin typeface="Century Gothic" panose="020B0502020202020204" pitchFamily="34" charset="0"/>
              </a:rPr>
              <a:t>joice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C572805-F970-5040-BBF5-2CA243477B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360701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iterate type="wd">
                                    <p:tmPct val="98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56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iterate type="wd">
                                    <p:tmPct val="98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 nodePh="1">
                                  <p:stCondLst>
                                    <p:cond delay="94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666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uiExpand="1" build="p"/>
      <p:bldP spid="7" grpId="0" uiExpand="1" build="p"/>
      <p:bldP spid="8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1" y="2889030"/>
            <a:ext cx="2772891" cy="1213050"/>
          </a:xfrm>
        </p:spPr>
        <p:txBody>
          <a:bodyPr numCol="1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o </a:t>
            </a:r>
            <a:r>
              <a:rPr lang="en-US" sz="5000" dirty="0">
                <a:latin typeface="Century Gothic" panose="020B0502020202020204" pitchFamily="34" charset="0"/>
              </a:rPr>
              <a:t>bey</a:t>
            </a:r>
            <a:br>
              <a:rPr lang="en-US" sz="5000" dirty="0">
                <a:latin typeface="Century Gothic" panose="020B0502020202020204" pitchFamily="34" charset="0"/>
              </a:rPr>
            </a:br>
            <a:br>
              <a:rPr lang="en-US" sz="5000" dirty="0">
                <a:latin typeface="Century Gothic" panose="020B0502020202020204" pitchFamily="34" charset="0"/>
              </a:rPr>
            </a:br>
            <a:endParaRPr lang="en-US" sz="45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200401" y="1399309"/>
            <a:ext cx="2891860" cy="1177636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o </a:t>
            </a:r>
            <a:r>
              <a:rPr lang="en-US" sz="5000" dirty="0">
                <a:latin typeface="Century Gothic" panose="020B0502020202020204" pitchFamily="34" charset="0"/>
              </a:rPr>
              <a:t>pens</a:t>
            </a:r>
            <a:endParaRPr lang="en-US" sz="45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689EE7-1A8E-4AE4-A2D0-3C606F1ED977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AFAAC64-2CF7-904B-BABD-FC25F1EE40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346400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100"/>
                                  </p:st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98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uiExpand="1" build="p"/>
      <p:bldP spid="8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0304" y="1998252"/>
            <a:ext cx="2772891" cy="1213050"/>
          </a:xfrm>
        </p:spPr>
        <p:txBody>
          <a:bodyPr numCol="1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b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y </a:t>
            </a:r>
            <a:br>
              <a:rPr lang="en-US" sz="5000" dirty="0">
                <a:latin typeface="Century Gothic" panose="020B0502020202020204" pitchFamily="34" charset="0"/>
              </a:rPr>
            </a:br>
            <a:br>
              <a:rPr lang="en-US" sz="5000" dirty="0">
                <a:latin typeface="Century Gothic" panose="020B0502020202020204" pitchFamily="34" charset="0"/>
              </a:rPr>
            </a:br>
            <a:endParaRPr lang="en-US" sz="45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689EE7-1A8E-4AE4-A2D0-3C606F1ED977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2449F7F-80AD-414C-91F7-544CD9D1AA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425551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6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5172" y="1321617"/>
            <a:ext cx="2960400" cy="1218560"/>
          </a:xfrm>
        </p:spPr>
        <p:txBody>
          <a:bodyPr numCol="1">
            <a:noAutofit/>
          </a:bodyPr>
          <a:lstStyle/>
          <a:p>
            <a:pPr marL="0" lvl="0" indent="0" defTabSz="45720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5000" dirty="0">
                <a:latin typeface="Century Gothic" panose="020B0502020202020204" pitchFamily="34" charset="0"/>
              </a:rPr>
              <a:t>    </a:t>
            </a:r>
            <a:r>
              <a:rPr lang="en-US" sz="5000" dirty="0" err="1">
                <a:latin typeface="Century Gothic" panose="020B0502020202020204" pitchFamily="34" charset="0"/>
              </a:rPr>
              <a:t>sor</a:t>
            </a:r>
            <a:r>
              <a:rPr lang="en-US" sz="5000" dirty="0">
                <a:latin typeface="Century Gothic" panose="020B0502020202020204" pitchFamily="34" charset="0"/>
              </a:rPr>
              <a:t> </a:t>
            </a:r>
            <a:r>
              <a:rPr lang="en-US" sz="5000" dirty="0" err="1">
                <a:latin typeface="Century Gothic" panose="020B0502020202020204" pitchFamily="34" charset="0"/>
              </a:rPr>
              <a:t>r</a:t>
            </a:r>
            <a:r>
              <a:rPr lang="en-US" sz="5000" b="1" dirty="0" err="1">
                <a:solidFill>
                  <a:srgbClr val="00B050"/>
                </a:solidFill>
                <a:latin typeface="Century Gothic" panose="020B0502020202020204" pitchFamily="34" charset="0"/>
              </a:rPr>
              <a:t>y</a:t>
            </a:r>
            <a:br>
              <a:rPr lang="en-US" sz="5000" dirty="0">
                <a:latin typeface="Century Gothic" panose="020B0502020202020204" pitchFamily="34" charset="0"/>
              </a:rPr>
            </a:br>
            <a:r>
              <a:rPr lang="en-US" sz="5000" dirty="0">
                <a:latin typeface="Century Gothic" panose="020B0502020202020204" pitchFamily="34" charset="0"/>
              </a:rPr>
              <a:t> </a:t>
            </a:r>
            <a:br>
              <a:rPr lang="en-US" sz="5000" dirty="0">
                <a:latin typeface="Century Gothic" panose="020B0502020202020204" pitchFamily="34" charset="0"/>
              </a:rPr>
            </a:br>
            <a:endParaRPr lang="en-US" sz="1800" dirty="0">
              <a:solidFill>
                <a:prstClr val="black"/>
              </a:solidFill>
            </a:endParaRPr>
          </a:p>
          <a:p>
            <a:pPr marL="0" lvl="0" indent="0" defTabSz="457200">
              <a:lnSpc>
                <a:spcPct val="100000"/>
              </a:lnSpc>
              <a:spcBef>
                <a:spcPts val="0"/>
              </a:spcBef>
              <a:buNone/>
            </a:pPr>
            <a:endParaRPr lang="en-US" sz="45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43E89B-DE84-4CE8-8907-BB46964AC78F}"/>
              </a:ext>
            </a:extLst>
          </p:cNvPr>
          <p:cNvSpPr/>
          <p:nvPr/>
        </p:nvSpPr>
        <p:spPr>
          <a:xfrm>
            <a:off x="1076342" y="1024114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35E0234-6897-4D5B-98D0-F0839DF7BB81}"/>
              </a:ext>
            </a:extLst>
          </p:cNvPr>
          <p:cNvSpPr/>
          <p:nvPr/>
        </p:nvSpPr>
        <p:spPr>
          <a:xfrm>
            <a:off x="4994009" y="1360463"/>
            <a:ext cx="2438488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hap </a:t>
            </a:r>
            <a:r>
              <a:rPr lang="en-US" sz="5000" dirty="0" err="1">
                <a:solidFill>
                  <a:prstClr val="black"/>
                </a:solidFill>
                <a:latin typeface="Century Gothic" panose="020B0502020202020204" pitchFamily="34" charset="0"/>
              </a:rPr>
              <a:t>p</a:t>
            </a:r>
            <a:r>
              <a:rPr lang="en-US" sz="5000" b="1" dirty="0" err="1">
                <a:solidFill>
                  <a:srgbClr val="00B050"/>
                </a:solidFill>
                <a:latin typeface="Century Gothic" panose="020B0502020202020204" pitchFamily="34" charset="0"/>
              </a:rPr>
              <a:t>y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33A337-5FAF-45D5-84DC-1AE79F197F1C}"/>
              </a:ext>
            </a:extLst>
          </p:cNvPr>
          <p:cNvSpPr/>
          <p:nvPr/>
        </p:nvSpPr>
        <p:spPr>
          <a:xfrm>
            <a:off x="1614407" y="3581274"/>
            <a:ext cx="2231701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5000" dirty="0" err="1">
                <a:solidFill>
                  <a:prstClr val="black"/>
                </a:solidFill>
                <a:latin typeface="Century Gothic" panose="020B0502020202020204" pitchFamily="34" charset="0"/>
              </a:rPr>
              <a:t>famil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 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y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B15397F-FAEE-4736-B6DC-D6A085688EE9}"/>
              </a:ext>
            </a:extLst>
          </p:cNvPr>
          <p:cNvSpPr/>
          <p:nvPr/>
        </p:nvSpPr>
        <p:spPr>
          <a:xfrm>
            <a:off x="4901170" y="2471007"/>
            <a:ext cx="2116285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ever 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y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7CE5F1A-C87C-4280-9F8D-6573EE055E1C}"/>
              </a:ext>
            </a:extLst>
          </p:cNvPr>
          <p:cNvSpPr/>
          <p:nvPr/>
        </p:nvSpPr>
        <p:spPr>
          <a:xfrm>
            <a:off x="4994009" y="3581274"/>
            <a:ext cx="282000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honest 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y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414B7A-6F00-4076-B3E5-BFCFA30C95D1}"/>
              </a:ext>
            </a:extLst>
          </p:cNvPr>
          <p:cNvSpPr txBox="1"/>
          <p:nvPr/>
        </p:nvSpPr>
        <p:spPr>
          <a:xfrm>
            <a:off x="1614407" y="2394263"/>
            <a:ext cx="268260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might 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y</a:t>
            </a: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3B7A5A8-9B58-8E4B-B241-03C1D04CC3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07034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315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707509"/>
            <a:ext cx="78867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Silent </a:t>
            </a:r>
            <a:r>
              <a:rPr lang="en-US" sz="4600" b="1" dirty="0">
                <a:latin typeface="Century Gothic" panose="020B0502020202020204" pitchFamily="34" charset="0"/>
              </a:rPr>
              <a:t>e</a:t>
            </a:r>
            <a:r>
              <a:rPr lang="en-US" sz="4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 </a:t>
            </a:r>
            <a:r>
              <a:rPr lang="en-US" sz="4600" b="1" dirty="0">
                <a:latin typeface="Century Gothic" panose="020B0502020202020204" pitchFamily="34" charset="0"/>
              </a:rPr>
              <a:t>–</a:t>
            </a:r>
            <a:r>
              <a:rPr lang="en-US" sz="4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 Long Vowel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0683" y="1782849"/>
            <a:ext cx="8242634" cy="517263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A silent e syllable has one vowel, </a:t>
            </a:r>
          </a:p>
          <a:p>
            <a:pPr algn="ctr"/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628650" y="2300112"/>
            <a:ext cx="8242634" cy="5143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 typeface="Arial" panose="020B0604020202020204" pitchFamily="34" charset="0"/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followed by</a:t>
            </a:r>
            <a:r>
              <a:rPr lang="en-US" sz="2700" dirty="0">
                <a:latin typeface="Century Gothic" panose="020B0502020202020204" pitchFamily="34" charset="0"/>
              </a:rPr>
              <a:t> </a:t>
            </a:r>
            <a:r>
              <a:rPr lang="en-US" sz="2700" b="1" dirty="0">
                <a:latin typeface="Century Gothic" panose="020B0502020202020204" pitchFamily="34" charset="0"/>
              </a:rPr>
              <a:t>one consonant </a:t>
            </a:r>
          </a:p>
          <a:p>
            <a:pPr algn="ctr"/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2535094" y="2815265"/>
            <a:ext cx="4645994" cy="4797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Font typeface="Arial" panose="020B0604020202020204" pitchFamily="34" charset="0"/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and a silent e at the end. </a:t>
            </a:r>
          </a:p>
          <a:p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2280052" y="3331768"/>
            <a:ext cx="3906474" cy="5050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fontAlgn="base">
              <a:buFont typeface="Arial" panose="020B0604020202020204" pitchFamily="34" charset="0"/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The vowel is long.</a:t>
            </a:r>
            <a:endParaRPr lang="en-US" sz="2700" dirty="0">
              <a:latin typeface="Century Gothic" panose="020B0502020202020204" pitchFamily="34" charset="0"/>
            </a:endParaRPr>
          </a:p>
          <a:p>
            <a:pPr algn="ctr"/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2951257" y="3830197"/>
            <a:ext cx="1879689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dirty="0">
                <a:latin typeface="Century Gothic" panose="020B0502020202020204" pitchFamily="34" charset="0"/>
              </a:rPr>
              <a:t>c</a:t>
            </a:r>
            <a:r>
              <a:rPr lang="en-US" sz="9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a</a:t>
            </a:r>
            <a:endParaRPr lang="en-US" sz="9600" b="1" dirty="0"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5300256" y="3841689"/>
            <a:ext cx="818985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latin typeface="Century Gothic" panose="020B0502020202020204" pitchFamily="34" charset="0"/>
              </a:rPr>
              <a:t>e</a:t>
            </a:r>
          </a:p>
        </p:txBody>
      </p:sp>
      <p:sp>
        <p:nvSpPr>
          <p:cNvPr id="10" name="Title 2"/>
          <p:cNvSpPr txBox="1">
            <a:spLocks/>
          </p:cNvSpPr>
          <p:nvPr/>
        </p:nvSpPr>
        <p:spPr>
          <a:xfrm>
            <a:off x="3793957" y="3431995"/>
            <a:ext cx="963322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rgbClr val="00B050"/>
                </a:solidFill>
                <a:latin typeface="Century Gothic" panose="020B0502020202020204" pitchFamily="34" charset="0"/>
                <a:cs typeface="Courier New" panose="02070309020205020404" pitchFamily="49" charset="0"/>
              </a:rPr>
              <a:t>−</a:t>
            </a:r>
            <a:endParaRPr lang="en-US" sz="8000" b="1" dirty="0">
              <a:solidFill>
                <a:srgbClr val="00B050"/>
              </a:solidFill>
              <a:latin typeface="Century Gothic" panose="020B0502020202020204" pitchFamily="34" charset="0"/>
            </a:endParaRPr>
          </a:p>
        </p:txBody>
      </p:sp>
      <p:sp>
        <p:nvSpPr>
          <p:cNvPr id="15" name="Title 2"/>
          <p:cNvSpPr txBox="1">
            <a:spLocks/>
          </p:cNvSpPr>
          <p:nvPr/>
        </p:nvSpPr>
        <p:spPr>
          <a:xfrm>
            <a:off x="4056824" y="3849195"/>
            <a:ext cx="1944824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dirty="0">
                <a:latin typeface="Century Gothic" panose="020B0502020202020204" pitchFamily="34" charset="0"/>
              </a:rPr>
              <a:t>v</a:t>
            </a:r>
            <a:endParaRPr lang="en-US" sz="9600" b="1" dirty="0">
              <a:latin typeface="Century Gothic" panose="020B0502020202020204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8303121" y="-918827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126812C-3D79-BD40-8524-7E64A7275D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08425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94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4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8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1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3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67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96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28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57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0" nodeType="withEffect">
                                  <p:stCondLst>
                                    <p:cond delay="20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/>
      <p:bldP spid="4" grpId="0" uiExpand="1" build="p"/>
      <p:bldP spid="5" grpId="0" uiExpand="1" build="p"/>
      <p:bldP spid="6" grpId="0" uiExpand="1" build="p"/>
      <p:bldP spid="7" grpId="0" uiExpand="1" build="p"/>
      <p:bldP spid="8" grpId="0"/>
      <p:bldP spid="9" grpId="0"/>
      <p:bldP spid="10" grpId="0"/>
      <p:bldP spid="15" grpId="0"/>
      <p:bldP spid="2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91396" y="1485834"/>
            <a:ext cx="2882471" cy="1403196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s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a</a:t>
            </a:r>
            <a:r>
              <a:rPr lang="en-US" sz="5000" dirty="0">
                <a:latin typeface="Century Gothic" panose="020B0502020202020204" pitchFamily="34" charset="0"/>
              </a:rPr>
              <a:t>m</a:t>
            </a:r>
            <a:r>
              <a:rPr lang="en-US" sz="5000" b="1" dirty="0">
                <a:latin typeface="Century Gothic" panose="020B0502020202020204" pitchFamily="34" charset="0"/>
              </a:rPr>
              <a:t>e</a:t>
            </a:r>
            <a:endParaRPr lang="en-US" sz="4500" b="1" dirty="0">
              <a:solidFill>
                <a:srgbClr val="00B05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7D7E30-5674-47CA-8BCF-030881376514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A498CAA-91A5-4772-851F-A556EAFAA026}"/>
              </a:ext>
            </a:extLst>
          </p:cNvPr>
          <p:cNvSpPr txBox="1">
            <a:spLocks/>
          </p:cNvSpPr>
          <p:nvPr/>
        </p:nvSpPr>
        <p:spPr>
          <a:xfrm>
            <a:off x="1415209" y="2889030"/>
            <a:ext cx="2882471" cy="1403196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4500" b="1" dirty="0">
              <a:solidFill>
                <a:srgbClr val="00B050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62F1D97-D182-4ECC-9422-9104A4EDE82E}"/>
              </a:ext>
            </a:extLst>
          </p:cNvPr>
          <p:cNvSpPr txBox="1">
            <a:spLocks/>
          </p:cNvSpPr>
          <p:nvPr/>
        </p:nvSpPr>
        <p:spPr>
          <a:xfrm>
            <a:off x="4890793" y="1485834"/>
            <a:ext cx="2882471" cy="1403196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m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a</a:t>
            </a:r>
            <a:r>
              <a:rPr lang="en-US" sz="5000" dirty="0">
                <a:latin typeface="Century Gothic" panose="020B0502020202020204" pitchFamily="34" charset="0"/>
              </a:rPr>
              <a:t>k</a:t>
            </a:r>
            <a:r>
              <a:rPr lang="en-US" sz="5000" b="1" dirty="0">
                <a:latin typeface="Century Gothic" panose="020B0502020202020204" pitchFamily="34" charset="0"/>
              </a:rPr>
              <a:t>e</a:t>
            </a:r>
            <a:endParaRPr lang="en-US" sz="4500" dirty="0">
              <a:solidFill>
                <a:srgbClr val="00B050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578F336-9F33-3D42-957A-C093882EC2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32270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41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build="p"/>
      <p:bldP spid="4" grpId="0" build="p"/>
      <p:bldP spid="5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39" y="2187432"/>
            <a:ext cx="2882471" cy="1403196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l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i</a:t>
            </a:r>
            <a:r>
              <a:rPr lang="en-US" sz="5000" dirty="0">
                <a:latin typeface="Century Gothic" panose="020B0502020202020204" pitchFamily="34" charset="0"/>
              </a:rPr>
              <a:t>f</a:t>
            </a:r>
            <a:r>
              <a:rPr lang="en-US" sz="5000" b="1" dirty="0">
                <a:latin typeface="Century Gothic" panose="020B0502020202020204" pitchFamily="34" charset="0"/>
              </a:rPr>
              <a:t>e</a:t>
            </a:r>
            <a:endParaRPr lang="en-US" sz="4500" b="1" dirty="0">
              <a:solidFill>
                <a:srgbClr val="00B05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7D7E30-5674-47CA-8BCF-030881376514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9917BDE-265C-46FD-8C41-C5635C5CCF6E}"/>
              </a:ext>
            </a:extLst>
          </p:cNvPr>
          <p:cNvSpPr/>
          <p:nvPr/>
        </p:nvSpPr>
        <p:spPr>
          <a:xfrm>
            <a:off x="3458891" y="1066484"/>
            <a:ext cx="1199366" cy="11209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l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i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k</a:t>
            </a:r>
            <a:r>
              <a:rPr lang="en-US" sz="5000" b="1" dirty="0">
                <a:solidFill>
                  <a:prstClr val="black"/>
                </a:solidFill>
                <a:latin typeface="Century Gothic" panose="020B0502020202020204" pitchFamily="34" charset="0"/>
              </a:rPr>
              <a:t>e</a:t>
            </a:r>
            <a:endParaRPr lang="en-US" sz="4500" b="1" dirty="0">
              <a:solidFill>
                <a:srgbClr val="00B05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38CFDAA-DC98-4FF2-8538-8365407CB03F}"/>
              </a:ext>
            </a:extLst>
          </p:cNvPr>
          <p:cNvSpPr/>
          <p:nvPr/>
        </p:nvSpPr>
        <p:spPr>
          <a:xfrm>
            <a:off x="3449276" y="3250990"/>
            <a:ext cx="2050533" cy="11210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a l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i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v</a:t>
            </a:r>
            <a:r>
              <a:rPr lang="en-US" sz="5000" b="1" dirty="0">
                <a:solidFill>
                  <a:prstClr val="black"/>
                </a:solidFill>
                <a:latin typeface="Century Gothic" panose="020B0502020202020204" pitchFamily="34" charset="0"/>
              </a:rPr>
              <a:t>e</a:t>
            </a:r>
            <a:endParaRPr lang="en-US" sz="4500" b="1" dirty="0">
              <a:solidFill>
                <a:srgbClr val="00B050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FD966F9-0B15-424D-9938-730944C0B6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77974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81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8301965" y="-940871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478661"/>
            <a:ext cx="9144000" cy="959549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2800" b="1" dirty="0">
                <a:latin typeface="Century Gothic" panose="020B0502020202020204" pitchFamily="34" charset="0"/>
              </a:rPr>
              <a:t>Many vowel teams follow this rule: </a:t>
            </a:r>
          </a:p>
          <a:p>
            <a:pPr marL="0" indent="0" algn="ctr" fontAlgn="base">
              <a:buNone/>
            </a:pPr>
            <a:r>
              <a:rPr lang="en-US" sz="2800" b="1" dirty="0">
                <a:latin typeface="Century Gothic" panose="020B0502020202020204" pitchFamily="34" charset="0"/>
              </a:rPr>
              <a:t>When two vowels</a:t>
            </a:r>
            <a:r>
              <a:rPr lang="en-US" sz="2800" dirty="0">
                <a:latin typeface="Century Gothic" panose="020B0502020202020204" pitchFamily="34" charset="0"/>
              </a:rPr>
              <a:t> </a:t>
            </a:r>
            <a:r>
              <a:rPr lang="en-US" sz="2800" b="1" dirty="0">
                <a:latin typeface="Century Gothic" panose="020B0502020202020204" pitchFamily="34" charset="0"/>
              </a:rPr>
              <a:t>get together, </a:t>
            </a:r>
            <a:endParaRPr lang="en-US" sz="2800" dirty="0">
              <a:latin typeface="Century Gothic" panose="020B0502020202020204" pitchFamily="34" charset="0"/>
            </a:endParaRPr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0" y="2468534"/>
            <a:ext cx="9144000" cy="8093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 typeface="Arial" panose="020B0604020202020204" pitchFamily="34" charset="0"/>
              <a:buNone/>
            </a:pPr>
            <a:r>
              <a:rPr lang="en-US" sz="2400" b="1" dirty="0">
                <a:latin typeface="Century Gothic" panose="020B0502020202020204" pitchFamily="34" charset="0"/>
              </a:rPr>
              <a:t> </a:t>
            </a:r>
            <a:r>
              <a:rPr lang="en-US" sz="2800" b="1" dirty="0">
                <a:latin typeface="Century Gothic" panose="020B0502020202020204" pitchFamily="34" charset="0"/>
              </a:rPr>
              <a:t>the first one names its letter.</a:t>
            </a:r>
            <a:r>
              <a:rPr lang="en-US" sz="2800" dirty="0">
                <a:latin typeface="Century Gothic" panose="020B0502020202020204" pitchFamily="34" charset="0"/>
              </a:rPr>
              <a:t> </a:t>
            </a:r>
          </a:p>
          <a:p>
            <a:pPr marL="0" indent="0" algn="ctr" fontAlgn="base">
              <a:buFont typeface="Arial" panose="020B0604020202020204" pitchFamily="34" charset="0"/>
              <a:buNone/>
            </a:pPr>
            <a:r>
              <a:rPr lang="en-US" sz="2800" b="1" dirty="0">
                <a:latin typeface="Century Gothic" panose="020B0502020202020204" pitchFamily="34" charset="0"/>
              </a:rPr>
              <a:t>So the first vowel will make its long sound,</a:t>
            </a:r>
            <a:endParaRPr lang="en-US" sz="2800" dirty="0">
              <a:latin typeface="Century Gothic" panose="020B0502020202020204" pitchFamily="34" charset="0"/>
            </a:endParaRPr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0" y="3471186"/>
            <a:ext cx="9144000" cy="4827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 typeface="Arial" panose="020B0604020202020204" pitchFamily="34" charset="0"/>
              <a:buNone/>
            </a:pPr>
            <a:r>
              <a:rPr lang="en-US" sz="2800" b="1" dirty="0">
                <a:latin typeface="Century Gothic" panose="020B0502020202020204" pitchFamily="34" charset="0"/>
              </a:rPr>
              <a:t>and the second vowel is silent.</a:t>
            </a:r>
            <a:endParaRPr lang="en-US" sz="2800" dirty="0">
              <a:latin typeface="Century Gothic" panose="020B0502020202020204" pitchFamily="34" charset="0"/>
            </a:endParaRPr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4004595" y="3941126"/>
            <a:ext cx="1662754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latin typeface="Century Gothic" panose="020B0502020202020204" pitchFamily="34" charset="0"/>
              </a:rPr>
              <a:t>a</a:t>
            </a:r>
            <a:endParaRPr lang="en-US" sz="9600" dirty="0">
              <a:latin typeface="Century Gothic" panose="020B0502020202020204" pitchFamily="34" charset="0"/>
            </a:endParaRPr>
          </a:p>
        </p:txBody>
      </p:sp>
      <p:sp>
        <p:nvSpPr>
          <p:cNvPr id="10" name="Title 2"/>
          <p:cNvSpPr txBox="1">
            <a:spLocks/>
          </p:cNvSpPr>
          <p:nvPr/>
        </p:nvSpPr>
        <p:spPr>
          <a:xfrm>
            <a:off x="3556655" y="3508958"/>
            <a:ext cx="926592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rgbClr val="00B050"/>
                </a:solidFill>
                <a:latin typeface="Century Gothic" panose="020B0502020202020204" pitchFamily="34" charset="0"/>
                <a:cs typeface="Courier New" panose="02070309020205020404" pitchFamily="49" charset="0"/>
              </a:rPr>
              <a:t>−</a:t>
            </a:r>
            <a:endParaRPr lang="en-US" sz="8000" b="1" dirty="0">
              <a:solidFill>
                <a:srgbClr val="00B050"/>
              </a:solidFill>
              <a:latin typeface="Century Gothic" panose="020B0502020202020204" pitchFamily="34" charset="0"/>
            </a:endParaRPr>
          </a:p>
        </p:txBody>
      </p:sp>
      <p:sp>
        <p:nvSpPr>
          <p:cNvPr id="13" name="Title 2"/>
          <p:cNvSpPr txBox="1">
            <a:spLocks/>
          </p:cNvSpPr>
          <p:nvPr/>
        </p:nvSpPr>
        <p:spPr>
          <a:xfrm>
            <a:off x="3357770" y="3925892"/>
            <a:ext cx="1290467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</a:t>
            </a:r>
            <a:endParaRPr lang="en-US" sz="9600" b="1" dirty="0">
              <a:latin typeface="Century Gothic" panose="020B0502020202020204" pitchFamily="34" charset="0"/>
            </a:endParaRPr>
          </a:p>
        </p:txBody>
      </p:sp>
      <p:sp>
        <p:nvSpPr>
          <p:cNvPr id="14" name="Title 2"/>
          <p:cNvSpPr txBox="1">
            <a:spLocks/>
          </p:cNvSpPr>
          <p:nvPr/>
        </p:nvSpPr>
        <p:spPr>
          <a:xfrm>
            <a:off x="5066536" y="3944946"/>
            <a:ext cx="867376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dirty="0">
                <a:latin typeface="Century Gothic" panose="020B0502020202020204" pitchFamily="34" charset="0"/>
              </a:rPr>
              <a:t>t</a:t>
            </a:r>
          </a:p>
        </p:txBody>
      </p:sp>
      <p:sp>
        <p:nvSpPr>
          <p:cNvPr id="18" name="Rectangle 1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484489"/>
            <a:ext cx="9144000" cy="994172"/>
          </a:xfrm>
          <a:ln w="38100">
            <a:noFill/>
          </a:ln>
        </p:spPr>
        <p:txBody>
          <a:bodyPr>
            <a:noAutofit/>
          </a:bodyPr>
          <a:lstStyle/>
          <a:p>
            <a:pPr algn="ctr"/>
            <a:r>
              <a:rPr lang="en-US" sz="4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Vowel Teams </a:t>
            </a:r>
            <a:r>
              <a:rPr lang="en-US" sz="4600" b="1" dirty="0">
                <a:latin typeface="Century Gothic" panose="020B0502020202020204" pitchFamily="34" charset="0"/>
              </a:rPr>
              <a:t>–</a:t>
            </a:r>
            <a:r>
              <a:rPr lang="en-US" sz="4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 Long Vowel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9B8D1CE-C6B4-9046-84AA-2B8BE85262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512" y="-99323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600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3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7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93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9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9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0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grpId="1" nodeType="withEffect">
                                  <p:stCondLst>
                                    <p:cond delay="122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9" dur="8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40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39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68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18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0" nodeType="withEffect">
                                  <p:stCondLst>
                                    <p:cond delay="25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7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0" grpId="0" animBg="1"/>
      <p:bldP spid="8" grpId="0"/>
      <p:bldP spid="10" grpId="0"/>
      <p:bldP spid="13" grpId="0"/>
      <p:bldP spid="13" grpId="1"/>
      <p:bldP spid="14" grpId="0"/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>
          <a:xfrm>
            <a:off x="1833196" y="1932557"/>
            <a:ext cx="2964800" cy="122198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d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ay</a:t>
            </a: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870CFFB-14B0-4F80-8213-77E26BE6F3B3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B473B0A-95B3-44DE-81A6-533204B80A03}"/>
              </a:ext>
            </a:extLst>
          </p:cNvPr>
          <p:cNvSpPr txBox="1">
            <a:spLocks/>
          </p:cNvSpPr>
          <p:nvPr/>
        </p:nvSpPr>
        <p:spPr>
          <a:xfrm>
            <a:off x="4427601" y="1932557"/>
            <a:ext cx="2964800" cy="122198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pr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ay</a:t>
            </a: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8F8BACD-9ED2-430C-AEB1-CC988D3D9AD2}"/>
              </a:ext>
            </a:extLst>
          </p:cNvPr>
          <p:cNvSpPr txBox="1">
            <a:spLocks/>
          </p:cNvSpPr>
          <p:nvPr/>
        </p:nvSpPr>
        <p:spPr>
          <a:xfrm>
            <a:off x="4410678" y="1495620"/>
            <a:ext cx="2964800" cy="122198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5000" dirty="0"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6401018-BC82-564B-A42C-09A5CF7CD4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921657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 nodePh="1">
                                  <p:stCondLst>
                                    <p:cond delay="1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06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0" grpId="0" uiExpand="1" build="p"/>
      <p:bldP spid="4" grpId="0" uiExpand="1" build="p"/>
      <p:bldP spid="5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3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2160868"/>
            <a:ext cx="9144000" cy="994172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5200" b="1" dirty="0">
                <a:latin typeface="Century Gothic" panose="020B0502020202020204" pitchFamily="34" charset="0"/>
              </a:rPr>
              <a:t>Words in </a:t>
            </a:r>
            <a:br>
              <a:rPr lang="en-US" sz="6000" b="1" dirty="0">
                <a:latin typeface="Century Gothic" panose="020B0502020202020204" pitchFamily="34" charset="0"/>
              </a:rPr>
            </a:br>
            <a:r>
              <a:rPr lang="en-US" sz="8400" b="1" dirty="0">
                <a:solidFill>
                  <a:srgbClr val="990000"/>
                </a:solidFill>
                <a:latin typeface="Century Gothic" panose="020B0502020202020204" pitchFamily="34" charset="0"/>
              </a:rPr>
              <a:t>Syllable Types</a:t>
            </a:r>
            <a:endParaRPr lang="en-US" sz="8400" dirty="0">
              <a:solidFill>
                <a:srgbClr val="99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 w="111125" cmpd="thickThin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9900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9900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872DC5-B824-4397-8008-726B4B04CB40}"/>
              </a:ext>
            </a:extLst>
          </p:cNvPr>
          <p:cNvSpPr/>
          <p:nvPr/>
        </p:nvSpPr>
        <p:spPr>
          <a:xfrm>
            <a:off x="8126075" y="-917103"/>
            <a:ext cx="990871" cy="76954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75364D3-317B-3E4C-B8DA-E7D7BDF45D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7864" y="-87937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02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9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  <p:bldP spid="1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10090" y="1874742"/>
            <a:ext cx="2235151" cy="1422712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w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ai</a:t>
            </a:r>
            <a:r>
              <a:rPr lang="en-US" sz="5000" dirty="0">
                <a:latin typeface="Century Gothic" panose="020B0502020202020204" pitchFamily="34" charset="0"/>
              </a:rPr>
              <a:t>t</a:t>
            </a:r>
          </a:p>
        </p:txBody>
      </p:sp>
      <p:sp>
        <p:nvSpPr>
          <p:cNvPr id="4" name="Rectangle 3"/>
          <p:cNvSpPr/>
          <p:nvPr/>
        </p:nvSpPr>
        <p:spPr>
          <a:xfrm>
            <a:off x="990540" y="93020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D0A9B20-215C-4AB2-B237-65A90EDF5E88}"/>
              </a:ext>
            </a:extLst>
          </p:cNvPr>
          <p:cNvSpPr txBox="1">
            <a:spLocks/>
          </p:cNvSpPr>
          <p:nvPr/>
        </p:nvSpPr>
        <p:spPr>
          <a:xfrm>
            <a:off x="4572000" y="1163386"/>
            <a:ext cx="2235151" cy="142271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DFB2B4A-D9D8-4EC2-B14E-B97690B61A9C}"/>
              </a:ext>
            </a:extLst>
          </p:cNvPr>
          <p:cNvSpPr/>
          <p:nvPr/>
        </p:nvSpPr>
        <p:spPr>
          <a:xfrm>
            <a:off x="4722926" y="2155211"/>
            <a:ext cx="2084225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pr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ai</a:t>
            </a:r>
            <a:r>
              <a:rPr lang="en-US" sz="5000" dirty="0">
                <a:latin typeface="Century Gothic" panose="020B0502020202020204" pitchFamily="34" charset="0"/>
              </a:rPr>
              <a:t>se</a:t>
            </a:r>
            <a:endParaRPr lang="en-US" dirty="0"/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325197D-65B2-574F-AD80-B32A83F668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436463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1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94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uiExpand="1" build="p"/>
      <p:bldP spid="5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6774" y="1850554"/>
            <a:ext cx="3880624" cy="1422712"/>
          </a:xfrm>
        </p:spPr>
        <p:txBody>
          <a:bodyPr numCol="1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o b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ey  </a:t>
            </a: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507472" y="2889030"/>
            <a:ext cx="3024693" cy="142271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3FB222-B235-4EED-A083-6D715C98027C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64C4631-BE56-EA43-8A98-092907D5FD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35305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73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7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uiExpand="1" build="p"/>
      <p:bldP spid="8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1086" y="1047321"/>
            <a:ext cx="2235151" cy="1422712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n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ee</a:t>
            </a:r>
            <a:r>
              <a:rPr lang="en-US" sz="5000" dirty="0">
                <a:latin typeface="Century Gothic" panose="020B0502020202020204" pitchFamily="34" charset="0"/>
              </a:rPr>
              <a:t>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77DEDC2-4286-4D50-8D79-62887E245C36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415C627-CE96-46B2-BD2C-B8E542D8F59A}"/>
              </a:ext>
            </a:extLst>
          </p:cNvPr>
          <p:cNvSpPr/>
          <p:nvPr/>
        </p:nvSpPr>
        <p:spPr>
          <a:xfrm>
            <a:off x="3119412" y="2222761"/>
            <a:ext cx="1800493" cy="1099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k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ee</a:t>
            </a:r>
            <a:r>
              <a:rPr lang="en-US" sz="5000" dirty="0">
                <a:latin typeface="Century Gothic" panose="020B0502020202020204" pitchFamily="34" charset="0"/>
              </a:rPr>
              <a:t>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F0F2C3-0D6A-4545-AF15-203F3A468259}"/>
              </a:ext>
            </a:extLst>
          </p:cNvPr>
          <p:cNvSpPr/>
          <p:nvPr/>
        </p:nvSpPr>
        <p:spPr>
          <a:xfrm>
            <a:off x="3119412" y="3420454"/>
            <a:ext cx="2018501" cy="1099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sw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ee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t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BB92EC8-B1A9-DC46-A317-647B2D5768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71536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570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25985" y="1419917"/>
            <a:ext cx="2235151" cy="1422712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ea</a:t>
            </a:r>
            <a:r>
              <a:rPr lang="en-US" sz="5000" dirty="0">
                <a:latin typeface="Century Gothic" panose="020B0502020202020204" pitchFamily="34" charset="0"/>
              </a:rPr>
              <a:t>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77DEDC2-4286-4D50-8D79-62887E245C36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415C627-CE96-46B2-BD2C-B8E542D8F59A}"/>
              </a:ext>
            </a:extLst>
          </p:cNvPr>
          <p:cNvSpPr/>
          <p:nvPr/>
        </p:nvSpPr>
        <p:spPr>
          <a:xfrm>
            <a:off x="5129762" y="1430991"/>
            <a:ext cx="1646605" cy="1099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d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ea</a:t>
            </a:r>
            <a:r>
              <a:rPr lang="en-US" sz="5000" dirty="0">
                <a:latin typeface="Century Gothic" panose="020B0502020202020204" pitchFamily="34" charset="0"/>
              </a:rPr>
              <a:t>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F0F2C3-0D6A-4545-AF15-203F3A468259}"/>
              </a:ext>
            </a:extLst>
          </p:cNvPr>
          <p:cNvSpPr/>
          <p:nvPr/>
        </p:nvSpPr>
        <p:spPr>
          <a:xfrm>
            <a:off x="2062042" y="2788930"/>
            <a:ext cx="1786066" cy="1099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h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ea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r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178C0D-7D90-4095-813E-3F77F17BAC17}"/>
              </a:ext>
            </a:extLst>
          </p:cNvPr>
          <p:cNvSpPr/>
          <p:nvPr/>
        </p:nvSpPr>
        <p:spPr>
          <a:xfrm>
            <a:off x="5112589" y="2986694"/>
            <a:ext cx="1813317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ea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ch</a:t>
            </a:r>
            <a:endParaRPr lang="en-US" dirty="0"/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DD3BD41-7F16-F14C-8274-5E8F8DB4E9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71086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101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8342" y="1405358"/>
            <a:ext cx="2235151" cy="1422712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r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igh</a:t>
            </a:r>
            <a:r>
              <a:rPr lang="en-US" sz="5000" dirty="0">
                <a:latin typeface="Century Gothic" panose="020B0502020202020204" pitchFamily="34" charset="0"/>
              </a:rPr>
              <a:t>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17F937-1788-430D-964C-24347AEA58E1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67248C4-876F-4C62-8C1B-ED3C05D00294}"/>
              </a:ext>
            </a:extLst>
          </p:cNvPr>
          <p:cNvSpPr txBox="1">
            <a:spLocks/>
          </p:cNvSpPr>
          <p:nvPr/>
        </p:nvSpPr>
        <p:spPr>
          <a:xfrm>
            <a:off x="3200400" y="2828070"/>
            <a:ext cx="2631688" cy="142271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m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igh</a:t>
            </a:r>
            <a:r>
              <a:rPr lang="en-US" sz="5000" dirty="0">
                <a:latin typeface="Century Gothic" panose="020B0502020202020204" pitchFamily="34" charset="0"/>
              </a:rPr>
              <a:t>t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 </a:t>
            </a:r>
            <a:r>
              <a:rPr lang="en-US" sz="5000" dirty="0">
                <a:latin typeface="Century Gothic" panose="020B0502020202020204" pitchFamily="34" charset="0"/>
              </a:rPr>
              <a:t>y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B1BFFE6-BF56-A44E-9147-8C4C3200C3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571286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35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4062" y="1520886"/>
            <a:ext cx="2235151" cy="1422712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gr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ow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17F937-1788-430D-964C-24347AEA58E1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67248C4-876F-4C62-8C1B-ED3C05D00294}"/>
              </a:ext>
            </a:extLst>
          </p:cNvPr>
          <p:cNvSpPr txBox="1">
            <a:spLocks/>
          </p:cNvSpPr>
          <p:nvPr/>
        </p:nvSpPr>
        <p:spPr>
          <a:xfrm>
            <a:off x="3308342" y="2828070"/>
            <a:ext cx="2235151" cy="142271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5C61B62-9437-4738-B651-099DE1E587F8}"/>
              </a:ext>
            </a:extLst>
          </p:cNvPr>
          <p:cNvSpPr/>
          <p:nvPr/>
        </p:nvSpPr>
        <p:spPr>
          <a:xfrm>
            <a:off x="3375826" y="2799227"/>
            <a:ext cx="2191626" cy="1099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dirty="0" err="1">
                <a:latin typeface="Century Gothic" panose="020B0502020202020204" pitchFamily="34" charset="0"/>
              </a:rPr>
              <a:t>fol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 </a:t>
            </a:r>
            <a:r>
              <a:rPr lang="en-US" sz="5000" dirty="0">
                <a:latin typeface="Century Gothic" panose="020B0502020202020204" pitchFamily="34" charset="0"/>
              </a:rPr>
              <a:t>l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ow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8ADC771-D154-BB4E-9869-EF0F3B2F95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58365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1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6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617F937-1788-430D-964C-24347AEA58E1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67248C4-876F-4C62-8C1B-ED3C05D00294}"/>
              </a:ext>
            </a:extLst>
          </p:cNvPr>
          <p:cNvSpPr txBox="1">
            <a:spLocks/>
          </p:cNvSpPr>
          <p:nvPr/>
        </p:nvSpPr>
        <p:spPr>
          <a:xfrm>
            <a:off x="3308342" y="2828070"/>
            <a:ext cx="2235151" cy="142271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A774857-B705-4678-9E76-C6B16C2EDE79}"/>
              </a:ext>
            </a:extLst>
          </p:cNvPr>
          <p:cNvSpPr/>
          <p:nvPr/>
        </p:nvSpPr>
        <p:spPr>
          <a:xfrm>
            <a:off x="3748697" y="2022174"/>
            <a:ext cx="1646605" cy="1099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f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oo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d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90E9D39-1427-7C4E-BDD4-AC35DA655C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217963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51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8301965" y="-867800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707509"/>
            <a:ext cx="91440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rgbClr val="1506D4"/>
                </a:solidFill>
                <a:latin typeface="Century Gothic" panose="020B0502020202020204" pitchFamily="34" charset="0"/>
              </a:rPr>
              <a:t>Vowel Teams </a:t>
            </a:r>
            <a:r>
              <a:rPr lang="en-US" sz="4600" b="1" dirty="0">
                <a:latin typeface="Century Gothic" panose="020B0502020202020204" pitchFamily="34" charset="0"/>
              </a:rPr>
              <a:t>–</a:t>
            </a:r>
            <a:r>
              <a:rPr lang="en-US" sz="4600" b="1" dirty="0">
                <a:solidFill>
                  <a:srgbClr val="1506D4"/>
                </a:solidFill>
                <a:latin typeface="Century Gothic" panose="020B0502020202020204" pitchFamily="34" charset="0"/>
              </a:rPr>
              <a:t> Other Sounds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65221" y="2171486"/>
            <a:ext cx="8165432" cy="608290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2800" b="1" dirty="0">
                <a:latin typeface="Century Gothic" panose="020B0502020202020204" pitchFamily="34" charset="0"/>
              </a:rPr>
              <a:t>Sometimes vowel teams make other sounds.</a:t>
            </a:r>
            <a:endParaRPr lang="en-US" sz="2800" dirty="0">
              <a:latin typeface="Century Gothic" panose="020B0502020202020204" pitchFamily="34" charset="0"/>
            </a:endParaRPr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3332757" y="3267447"/>
            <a:ext cx="2133113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solidFill>
                  <a:srgbClr val="1506D4"/>
                </a:solidFill>
                <a:latin typeface="Century Gothic" panose="020B0502020202020204" pitchFamily="34" charset="0"/>
              </a:rPr>
              <a:t>oi</a:t>
            </a:r>
            <a:r>
              <a:rPr lang="en-US" sz="9600" dirty="0">
                <a:latin typeface="Century Gothic" panose="020B0502020202020204" pitchFamily="34" charset="0"/>
              </a:rPr>
              <a:t>l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C4D968B-FA0E-4E46-8F2B-0B1C50FCC0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200" y="-105739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504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2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4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12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14" grpId="0" animBg="1"/>
      <p:bldP spid="3" grpId="0"/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6641" y="1898295"/>
            <a:ext cx="2729993" cy="1422712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h</a:t>
            </a:r>
            <a:r>
              <a:rPr lang="en-US" sz="5000" b="1" dirty="0">
                <a:solidFill>
                  <a:srgbClr val="1506D4"/>
                </a:solidFill>
                <a:latin typeface="Century Gothic" panose="020B0502020202020204" pitchFamily="34" charset="0"/>
              </a:rPr>
              <a:t>ow</a:t>
            </a: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0532B3-C3EB-4990-9E18-A8ABEA75507C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92DD1D0-FA2B-4E8C-93E6-69C76A795558}"/>
              </a:ext>
            </a:extLst>
          </p:cNvPr>
          <p:cNvSpPr txBox="1">
            <a:spLocks/>
          </p:cNvSpPr>
          <p:nvPr/>
        </p:nvSpPr>
        <p:spPr>
          <a:xfrm>
            <a:off x="2622678" y="2609651"/>
            <a:ext cx="3492279" cy="142271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 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F25FFE6-7D8B-9441-B0E1-E7B9B2B9F0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132910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0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1264" y="1298678"/>
            <a:ext cx="3369502" cy="1422712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b="1" dirty="0">
                <a:solidFill>
                  <a:srgbClr val="1506D4"/>
                </a:solidFill>
                <a:latin typeface="Century Gothic" panose="020B0502020202020204" pitchFamily="34" charset="0"/>
              </a:rPr>
              <a:t>ou</a:t>
            </a:r>
            <a:r>
              <a:rPr lang="en-US" sz="5000" dirty="0">
                <a:latin typeface="Century Gothic" panose="020B0502020202020204" pitchFamily="34" charset="0"/>
              </a:rPr>
              <a:t>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0532B3-C3EB-4990-9E18-A8ABEA75507C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AE1276A-8370-43A1-A7E6-2B5A86271ACD}"/>
              </a:ext>
            </a:extLst>
          </p:cNvPr>
          <p:cNvSpPr txBox="1">
            <a:spLocks/>
          </p:cNvSpPr>
          <p:nvPr/>
        </p:nvSpPr>
        <p:spPr>
          <a:xfrm>
            <a:off x="876363" y="2934750"/>
            <a:ext cx="3369502" cy="142271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577076D-77C2-451A-B0DE-5E133B067CA0}"/>
              </a:ext>
            </a:extLst>
          </p:cNvPr>
          <p:cNvSpPr txBox="1">
            <a:spLocks/>
          </p:cNvSpPr>
          <p:nvPr/>
        </p:nvSpPr>
        <p:spPr>
          <a:xfrm>
            <a:off x="4073747" y="1405358"/>
            <a:ext cx="3644393" cy="142271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D84282-8CDD-482C-955D-E102C5E528CA}"/>
              </a:ext>
            </a:extLst>
          </p:cNvPr>
          <p:cNvSpPr/>
          <p:nvPr/>
        </p:nvSpPr>
        <p:spPr>
          <a:xfrm>
            <a:off x="5008520" y="1298678"/>
            <a:ext cx="1774845" cy="1099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b="1" dirty="0">
                <a:solidFill>
                  <a:srgbClr val="1506D4"/>
                </a:solidFill>
                <a:latin typeface="Century Gothic" panose="020B0502020202020204" pitchFamily="34" charset="0"/>
              </a:rPr>
              <a:t>ou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ch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7DDBD3-8B60-4D0D-B4D7-22A8C9BF3D7E}"/>
              </a:ext>
            </a:extLst>
          </p:cNvPr>
          <p:cNvSpPr/>
          <p:nvPr/>
        </p:nvSpPr>
        <p:spPr>
          <a:xfrm>
            <a:off x="1849820" y="2574474"/>
            <a:ext cx="2069798" cy="1099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dirty="0">
                <a:latin typeface="Century Gothic" panose="020B0502020202020204" pitchFamily="34" charset="0"/>
              </a:rPr>
              <a:t>s</a:t>
            </a:r>
            <a:r>
              <a:rPr lang="en-US" sz="5000" b="1" dirty="0">
                <a:solidFill>
                  <a:srgbClr val="1506D4"/>
                </a:solidFill>
                <a:latin typeface="Century Gothic" panose="020B0502020202020204" pitchFamily="34" charset="0"/>
              </a:rPr>
              <a:t>ou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nd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DF162B-68A0-41FD-8003-8287B56E8051}"/>
              </a:ext>
            </a:extLst>
          </p:cNvPr>
          <p:cNvSpPr/>
          <p:nvPr/>
        </p:nvSpPr>
        <p:spPr>
          <a:xfrm>
            <a:off x="4933150" y="2574474"/>
            <a:ext cx="2252540" cy="1099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a</a:t>
            </a:r>
            <a:r>
              <a:rPr lang="en-US" sz="5000" b="1" dirty="0">
                <a:solidFill>
                  <a:prstClr val="black"/>
                </a:solidFill>
                <a:latin typeface="Century Gothic" panose="020B0502020202020204" pitchFamily="34" charset="0"/>
              </a:rPr>
              <a:t> 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b</a:t>
            </a:r>
            <a:r>
              <a:rPr lang="en-US" sz="5000" b="1" dirty="0">
                <a:solidFill>
                  <a:srgbClr val="1506D4"/>
                </a:solidFill>
                <a:latin typeface="Century Gothic" panose="020B0502020202020204" pitchFamily="34" charset="0"/>
              </a:rPr>
              <a:t>ou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t</a:t>
            </a:r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B91E217-8100-0A4B-9B34-1BF0FE5EE2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1687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1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 nodePh="1">
                                  <p:stCondLst>
                                    <p:cond delay="1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2161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3" grpId="0" uiExpand="1" build="p"/>
      <p:bldP spid="4" grpId="0" uiExpand="1" build="p"/>
      <p:bldP spid="5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">
            <a:extLst>
              <a:ext uri="{FF2B5EF4-FFF2-40B4-BE49-F238E27FC236}">
                <a16:creationId xmlns:a16="http://schemas.microsoft.com/office/drawing/2014/main" id="{714C90A4-AC53-42AF-8F0B-EDDFB4AC9F19}"/>
              </a:ext>
            </a:extLst>
          </p:cNvPr>
          <p:cNvSpPr txBox="1">
            <a:spLocks/>
          </p:cNvSpPr>
          <p:nvPr/>
        </p:nvSpPr>
        <p:spPr>
          <a:xfrm>
            <a:off x="628650" y="707509"/>
            <a:ext cx="7886700" cy="994172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Closed </a:t>
            </a:r>
            <a:r>
              <a:rPr lang="en-US" sz="4600" b="1" dirty="0">
                <a:latin typeface="Century Gothic" panose="020B0502020202020204" pitchFamily="34" charset="0"/>
              </a:rPr>
              <a:t>–</a:t>
            </a:r>
            <a:r>
              <a:rPr lang="en-US" sz="4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 Short Vowel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26A71747-F5D2-4EBB-B59A-92E19B56E5B3}"/>
              </a:ext>
            </a:extLst>
          </p:cNvPr>
          <p:cNvSpPr txBox="1">
            <a:spLocks/>
          </p:cNvSpPr>
          <p:nvPr/>
        </p:nvSpPr>
        <p:spPr>
          <a:xfrm>
            <a:off x="1600792" y="1797469"/>
            <a:ext cx="5942415" cy="45173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700" b="1">
                <a:latin typeface="Century Gothic" panose="020B0502020202020204" pitchFamily="34" charset="0"/>
              </a:rPr>
              <a:t>A closed syllable has one vowel</a:t>
            </a:r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9151D1A3-3FE2-4877-A3A0-142D37DE9B5F}"/>
              </a:ext>
            </a:extLst>
          </p:cNvPr>
          <p:cNvSpPr txBox="1">
            <a:spLocks/>
          </p:cNvSpPr>
          <p:nvPr/>
        </p:nvSpPr>
        <p:spPr>
          <a:xfrm>
            <a:off x="1200147" y="2344996"/>
            <a:ext cx="6800729" cy="4935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followed by one or more consonants, </a:t>
            </a:r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759C833A-A051-46F0-9539-E424065C38B6}"/>
              </a:ext>
            </a:extLst>
          </p:cNvPr>
          <p:cNvSpPr txBox="1">
            <a:spLocks/>
          </p:cNvSpPr>
          <p:nvPr/>
        </p:nvSpPr>
        <p:spPr>
          <a:xfrm>
            <a:off x="1510383" y="2915592"/>
            <a:ext cx="5712613" cy="5586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and the vowel is short.</a:t>
            </a:r>
            <a:endParaRPr lang="en-US" sz="2700" dirty="0">
              <a:latin typeface="Century Gothic" panose="020B0502020202020204" pitchFamily="34" charset="0"/>
            </a:endParaRPr>
          </a:p>
          <a:p>
            <a:pPr algn="ctr"/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28" name="Title 2">
            <a:extLst>
              <a:ext uri="{FF2B5EF4-FFF2-40B4-BE49-F238E27FC236}">
                <a16:creationId xmlns:a16="http://schemas.microsoft.com/office/drawing/2014/main" id="{406000D0-3B86-4C9D-A0B6-BED284F2EDEA}"/>
              </a:ext>
            </a:extLst>
          </p:cNvPr>
          <p:cNvSpPr txBox="1">
            <a:spLocks/>
          </p:cNvSpPr>
          <p:nvPr/>
        </p:nvSpPr>
        <p:spPr>
          <a:xfrm>
            <a:off x="4236361" y="3458113"/>
            <a:ext cx="687643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o</a:t>
            </a:r>
            <a:endParaRPr lang="en-US" sz="9600" b="1" dirty="0">
              <a:latin typeface="Century Gothic" panose="020B0502020202020204" pitchFamily="34" charset="0"/>
            </a:endParaRPr>
          </a:p>
        </p:txBody>
      </p:sp>
      <p:sp>
        <p:nvSpPr>
          <p:cNvPr id="29" name="Title 2">
            <a:extLst>
              <a:ext uri="{FF2B5EF4-FFF2-40B4-BE49-F238E27FC236}">
                <a16:creationId xmlns:a16="http://schemas.microsoft.com/office/drawing/2014/main" id="{B5CD2261-5816-4229-A9AD-412E34A29084}"/>
              </a:ext>
            </a:extLst>
          </p:cNvPr>
          <p:cNvSpPr txBox="1">
            <a:spLocks/>
          </p:cNvSpPr>
          <p:nvPr/>
        </p:nvSpPr>
        <p:spPr>
          <a:xfrm>
            <a:off x="4954739" y="3483515"/>
            <a:ext cx="823193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dirty="0">
                <a:latin typeface="Century Gothic" panose="020B0502020202020204" pitchFamily="34" charset="0"/>
              </a:rPr>
              <a:t>p</a:t>
            </a:r>
          </a:p>
        </p:txBody>
      </p:sp>
      <p:sp>
        <p:nvSpPr>
          <p:cNvPr id="30" name="Title 2">
            <a:extLst>
              <a:ext uri="{FF2B5EF4-FFF2-40B4-BE49-F238E27FC236}">
                <a16:creationId xmlns:a16="http://schemas.microsoft.com/office/drawing/2014/main" id="{9E91C2D1-2232-4E00-8092-9786497F59F7}"/>
              </a:ext>
            </a:extLst>
          </p:cNvPr>
          <p:cNvSpPr txBox="1">
            <a:spLocks/>
          </p:cNvSpPr>
          <p:nvPr/>
        </p:nvSpPr>
        <p:spPr>
          <a:xfrm>
            <a:off x="4299180" y="3483516"/>
            <a:ext cx="559734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solidFill>
                  <a:srgbClr val="FF0000"/>
                </a:solidFill>
                <a:latin typeface="Century Gothic" panose="020B0502020202020204" pitchFamily="34" charset="0"/>
                <a:cs typeface="Courier New" panose="02070309020205020404" pitchFamily="49" charset="0"/>
              </a:rPr>
              <a:t>˘</a:t>
            </a:r>
            <a:endParaRPr lang="en-US" sz="96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D79F009-0AC4-4B3E-8793-D173E744D94D}"/>
              </a:ext>
            </a:extLst>
          </p:cNvPr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FF00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593EFAF-8468-430F-9EEE-62F92247CCFA}"/>
              </a:ext>
            </a:extLst>
          </p:cNvPr>
          <p:cNvSpPr/>
          <p:nvPr/>
        </p:nvSpPr>
        <p:spPr>
          <a:xfrm>
            <a:off x="8301965" y="-852140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61A2E68-6A5D-4AFC-A45A-27D5B4350FC0}"/>
              </a:ext>
            </a:extLst>
          </p:cNvPr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FF00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63EAF36-FC2D-4C45-AC75-B86C155B671B}"/>
              </a:ext>
            </a:extLst>
          </p:cNvPr>
          <p:cNvSpPr/>
          <p:nvPr/>
        </p:nvSpPr>
        <p:spPr>
          <a:xfrm>
            <a:off x="3220960" y="3340053"/>
            <a:ext cx="107914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 err="1">
                <a:solidFill>
                  <a:prstClr val="black"/>
                </a:solidFill>
                <a:latin typeface="Century Gothic" panose="020B0502020202020204" pitchFamily="34" charset="0"/>
              </a:rPr>
              <a:t>st</a:t>
            </a:r>
            <a:endParaRPr lang="en-US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7B5E463-1FEF-5543-8A33-7B04C4F63F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5797" y="-97538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53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0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67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89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89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24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0" nodeType="withEffect">
                                  <p:stCondLst>
                                    <p:cond delay="17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24" grpId="0"/>
      <p:bldP spid="25" grpId="0" build="p"/>
      <p:bldP spid="26" grpId="0"/>
      <p:bldP spid="27" grpId="0"/>
      <p:bldP spid="28" grpId="0"/>
      <p:bldP spid="29" grpId="0"/>
      <p:bldP spid="30" grpId="0"/>
      <p:bldP spid="35" grpId="0" animBg="1"/>
      <p:bldP spid="3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5105" y="1414445"/>
            <a:ext cx="3369502" cy="1422712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v</a:t>
            </a:r>
            <a:r>
              <a:rPr lang="en-US" sz="5000" b="1" dirty="0">
                <a:solidFill>
                  <a:srgbClr val="1506D4"/>
                </a:solidFill>
                <a:latin typeface="Century Gothic" panose="020B0502020202020204" pitchFamily="34" charset="0"/>
              </a:rPr>
              <a:t>oi</a:t>
            </a:r>
            <a:r>
              <a:rPr lang="en-US" sz="5000" dirty="0">
                <a:latin typeface="Century Gothic" panose="020B0502020202020204" pitchFamily="34" charset="0"/>
              </a:rPr>
              <a:t>ce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0532B3-C3EB-4990-9E18-A8ABEA75507C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A85D133-743B-AA4C-BF4C-2ABBA19D2409}"/>
              </a:ext>
            </a:extLst>
          </p:cNvPr>
          <p:cNvSpPr txBox="1">
            <a:spLocks/>
          </p:cNvSpPr>
          <p:nvPr/>
        </p:nvSpPr>
        <p:spPr>
          <a:xfrm>
            <a:off x="2786887" y="2889030"/>
            <a:ext cx="3369502" cy="142271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re </a:t>
            </a:r>
            <a:r>
              <a:rPr lang="en-US" sz="5000" dirty="0" err="1">
                <a:latin typeface="Century Gothic" panose="020B0502020202020204" pitchFamily="34" charset="0"/>
              </a:rPr>
              <a:t>j</a:t>
            </a:r>
            <a:r>
              <a:rPr lang="en-US" sz="5000" b="1" dirty="0" err="1">
                <a:solidFill>
                  <a:srgbClr val="1506D4"/>
                </a:solidFill>
                <a:latin typeface="Century Gothic" panose="020B0502020202020204" pitchFamily="34" charset="0"/>
              </a:rPr>
              <a:t>oi</a:t>
            </a:r>
            <a:r>
              <a:rPr lang="en-US" sz="5000" dirty="0" err="1">
                <a:latin typeface="Century Gothic" panose="020B0502020202020204" pitchFamily="34" charset="0"/>
              </a:rPr>
              <a:t>ce</a:t>
            </a:r>
            <a:endParaRPr lang="en-US" sz="5000" dirty="0"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D12B88C-E0B9-A349-BCD8-3789A5575A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415997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981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7249" y="2012728"/>
            <a:ext cx="3369502" cy="1422712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g</a:t>
            </a:r>
            <a:r>
              <a:rPr lang="en-US" sz="5000" b="1" dirty="0">
                <a:solidFill>
                  <a:srgbClr val="1506D4"/>
                </a:solidFill>
                <a:latin typeface="Century Gothic" panose="020B0502020202020204" pitchFamily="34" charset="0"/>
              </a:rPr>
              <a:t>oo</a:t>
            </a:r>
            <a:r>
              <a:rPr lang="en-US" sz="5000" dirty="0">
                <a:latin typeface="Century Gothic" panose="020B0502020202020204" pitchFamily="34" charset="0"/>
              </a:rPr>
              <a:t>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0532B3-C3EB-4990-9E18-A8ABEA75507C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F5CA9EC-BB81-D444-9025-FFCB14D1A8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22446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58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86887" y="2177674"/>
            <a:ext cx="3369502" cy="1422712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br</a:t>
            </a:r>
            <a:r>
              <a:rPr lang="en-US" sz="5000" b="1" dirty="0">
                <a:solidFill>
                  <a:srgbClr val="1506D4"/>
                </a:solidFill>
                <a:latin typeface="Century Gothic" panose="020B0502020202020204" pitchFamily="34" charset="0"/>
              </a:rPr>
              <a:t>ea</a:t>
            </a:r>
            <a:r>
              <a:rPr lang="en-US" sz="5000" dirty="0">
                <a:latin typeface="Century Gothic" panose="020B0502020202020204" pitchFamily="34" charset="0"/>
              </a:rPr>
              <a:t>th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0532B3-C3EB-4990-9E18-A8ABEA75507C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917A21C-E4C4-3B42-B40E-5909E58883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10072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58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707509"/>
            <a:ext cx="78867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R </a:t>
            </a:r>
            <a:r>
              <a:rPr lang="en-US" sz="4600" b="1" dirty="0">
                <a:latin typeface="Century Gothic" panose="020B0502020202020204" pitchFamily="34" charset="0"/>
              </a:rPr>
              <a:t>-</a:t>
            </a:r>
            <a:r>
              <a:rPr lang="en-US" sz="46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 Controlled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26249" y="2070100"/>
            <a:ext cx="8091501" cy="1307084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R-controlled syllables have one or more vowels </a:t>
            </a:r>
          </a:p>
          <a:p>
            <a:pPr marL="0" indent="0" algn="ctr" fontAlgn="base"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followed by an “r.” </a:t>
            </a:r>
          </a:p>
          <a:p>
            <a:pPr marL="0" indent="0" algn="ctr" fontAlgn="base"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The “r” changes the sound of the vowel.</a:t>
            </a:r>
            <a:endParaRPr lang="en-US" sz="2700" dirty="0">
              <a:latin typeface="Century Gothic" panose="020B0502020202020204" pitchFamily="34" charset="0"/>
            </a:endParaRPr>
          </a:p>
          <a:p>
            <a:pPr fontAlgn="base"/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3032259" y="3648494"/>
            <a:ext cx="4384553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dirty="0" err="1">
                <a:latin typeface="Century Gothic" panose="020B0502020202020204" pitchFamily="34" charset="0"/>
              </a:rPr>
              <a:t>ange</a:t>
            </a:r>
            <a:endParaRPr lang="en-US" sz="9600" dirty="0">
              <a:latin typeface="Century Gothic" panose="020B0502020202020204" pitchFamily="34" charset="0"/>
            </a:endParaRPr>
          </a:p>
        </p:txBody>
      </p:sp>
      <p:sp>
        <p:nvSpPr>
          <p:cNvPr id="6" name="Title 2"/>
          <p:cNvSpPr txBox="1">
            <a:spLocks/>
          </p:cNvSpPr>
          <p:nvPr/>
        </p:nvSpPr>
        <p:spPr>
          <a:xfrm>
            <a:off x="2130055" y="3603517"/>
            <a:ext cx="1337046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o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FE9202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270754" y="-905132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FE9202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53CF74E-5139-914C-846D-92CBF26ADF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250" y="-997009"/>
            <a:ext cx="812800" cy="812800"/>
          </a:xfrm>
          <a:prstGeom prst="rect">
            <a:avLst/>
          </a:prstGeom>
        </p:spPr>
      </p:pic>
      <p:sp>
        <p:nvSpPr>
          <p:cNvPr id="14" name="Title 2">
            <a:extLst>
              <a:ext uri="{FF2B5EF4-FFF2-40B4-BE49-F238E27FC236}">
                <a16:creationId xmlns:a16="http://schemas.microsoft.com/office/drawing/2014/main" id="{26140625-92A9-49BD-B809-4C6A04B4CB91}"/>
              </a:ext>
            </a:extLst>
          </p:cNvPr>
          <p:cNvSpPr txBox="1">
            <a:spLocks/>
          </p:cNvSpPr>
          <p:nvPr/>
        </p:nvSpPr>
        <p:spPr>
          <a:xfrm>
            <a:off x="2956059" y="3615690"/>
            <a:ext cx="959355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37917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2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6" presetClass="emph" presetSubtype="0" fill="hold" grpId="1" nodeType="withEffect">
                                  <p:stCondLst>
                                    <p:cond delay="9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117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0" nodeType="withEffect">
                                  <p:stCondLst>
                                    <p:cond delay="17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3" grpId="0"/>
      <p:bldP spid="5" grpId="0"/>
      <p:bldP spid="6" grpId="0"/>
      <p:bldP spid="13" grpId="0" animBg="1"/>
      <p:bldP spid="14" grpId="0"/>
      <p:bldP spid="14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50532B3-C3EB-4990-9E18-A8ABEA75507C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E5E1486-DB63-45C4-8F78-3B0CDB47BE9B}"/>
              </a:ext>
            </a:extLst>
          </p:cNvPr>
          <p:cNvSpPr txBox="1">
            <a:spLocks/>
          </p:cNvSpPr>
          <p:nvPr/>
        </p:nvSpPr>
        <p:spPr>
          <a:xfrm>
            <a:off x="2786887" y="1967751"/>
            <a:ext cx="3369502" cy="142271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st</a:t>
            </a:r>
            <a:r>
              <a:rPr lang="en-US" sz="50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ar</a:t>
            </a:r>
            <a:r>
              <a:rPr lang="en-US" sz="5000" dirty="0">
                <a:latin typeface="Century Gothic" panose="020B0502020202020204" pitchFamily="34" charset="0"/>
              </a:rPr>
              <a:t>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D7A7825-7201-452F-A23F-9BBB66002D79}"/>
              </a:ext>
            </a:extLst>
          </p:cNvPr>
          <p:cNvSpPr txBox="1">
            <a:spLocks/>
          </p:cNvSpPr>
          <p:nvPr/>
        </p:nvSpPr>
        <p:spPr>
          <a:xfrm>
            <a:off x="2628367" y="2599098"/>
            <a:ext cx="3369502" cy="142271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5000" dirty="0"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2797031-D1A1-D14E-A11C-7B3B9FE4A4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522584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1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73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 uiExpand="1" build="p"/>
      <p:bldP spid="6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414" y="1616449"/>
            <a:ext cx="3589855" cy="1160814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f</a:t>
            </a:r>
            <a:r>
              <a:rPr lang="en-US" sz="50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or</a:t>
            </a: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BED828D-A058-4381-9A3B-BAB063AABE2F}"/>
              </a:ext>
            </a:extLst>
          </p:cNvPr>
          <p:cNvSpPr txBox="1">
            <a:spLocks/>
          </p:cNvSpPr>
          <p:nvPr/>
        </p:nvSpPr>
        <p:spPr>
          <a:xfrm>
            <a:off x="3240494" y="2777263"/>
            <a:ext cx="2512698" cy="1160814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5BA7B42-9A27-446E-81E4-2121ABDF19B3}"/>
              </a:ext>
            </a:extLst>
          </p:cNvPr>
          <p:cNvSpPr/>
          <p:nvPr/>
        </p:nvSpPr>
        <p:spPr>
          <a:xfrm>
            <a:off x="676405" y="811986"/>
            <a:ext cx="7640877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ECBF23-719E-4CB8-A04E-77C6B34F510C}"/>
              </a:ext>
            </a:extLst>
          </p:cNvPr>
          <p:cNvSpPr/>
          <p:nvPr/>
        </p:nvSpPr>
        <p:spPr>
          <a:xfrm>
            <a:off x="4496843" y="1616449"/>
            <a:ext cx="2018502" cy="1099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or</a:t>
            </a:r>
            <a:r>
              <a:rPr lang="en-US" sz="5000" b="1" dirty="0">
                <a:solidFill>
                  <a:prstClr val="black"/>
                </a:solidFill>
                <a:latin typeface="Century Gothic" panose="020B0502020202020204" pitchFamily="34" charset="0"/>
              </a:rPr>
              <a:t> 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der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67BF5E4-19AB-C144-B0C4-319E37A01C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90766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iterate type="wd">
                                    <p:tmPct val="9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48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97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uiExpand="1" build="p"/>
      <p:bldP spid="9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63438" y="1129035"/>
            <a:ext cx="2141859" cy="1160814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or</a:t>
            </a:r>
            <a:r>
              <a:rPr lang="en-US" sz="50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 </a:t>
            </a:r>
            <a:r>
              <a:rPr lang="en-US" sz="5000" dirty="0">
                <a:latin typeface="Century Gothic" panose="020B0502020202020204" pitchFamily="34" charset="0"/>
              </a:rPr>
              <a:t>d</a:t>
            </a:r>
            <a:r>
              <a:rPr lang="en-US" sz="50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er</a:t>
            </a: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BED828D-A058-4381-9A3B-BAB063AABE2F}"/>
              </a:ext>
            </a:extLst>
          </p:cNvPr>
          <p:cNvSpPr txBox="1">
            <a:spLocks/>
          </p:cNvSpPr>
          <p:nvPr/>
        </p:nvSpPr>
        <p:spPr>
          <a:xfrm>
            <a:off x="4677498" y="2235219"/>
            <a:ext cx="3357673" cy="1160814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an </a:t>
            </a:r>
            <a:r>
              <a:rPr lang="en-US" sz="5000" dirty="0" err="1">
                <a:latin typeface="Century Gothic" panose="020B0502020202020204" pitchFamily="34" charset="0"/>
              </a:rPr>
              <a:t>sw</a:t>
            </a:r>
            <a:r>
              <a:rPr lang="en-US" sz="5000" b="1" dirty="0" err="1">
                <a:solidFill>
                  <a:srgbClr val="FE9202"/>
                </a:solidFill>
                <a:latin typeface="Century Gothic" panose="020B0502020202020204" pitchFamily="34" charset="0"/>
              </a:rPr>
              <a:t>er</a:t>
            </a:r>
            <a:r>
              <a:rPr lang="en-US" sz="5000" dirty="0" err="1">
                <a:latin typeface="Century Gothic" panose="020B0502020202020204" pitchFamily="34" charset="0"/>
              </a:rPr>
              <a:t>s</a:t>
            </a: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5BA7B42-9A27-446E-81E4-2121ABDF19B3}"/>
              </a:ext>
            </a:extLst>
          </p:cNvPr>
          <p:cNvSpPr/>
          <p:nvPr/>
        </p:nvSpPr>
        <p:spPr>
          <a:xfrm>
            <a:off x="676405" y="811986"/>
            <a:ext cx="7640877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0EFF171-6D76-4DCB-989B-3A029C4A2AF1}"/>
              </a:ext>
            </a:extLst>
          </p:cNvPr>
          <p:cNvSpPr txBox="1">
            <a:spLocks/>
          </p:cNvSpPr>
          <p:nvPr/>
        </p:nvSpPr>
        <p:spPr>
          <a:xfrm>
            <a:off x="1386590" y="2253772"/>
            <a:ext cx="2677119" cy="1160814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pat t</a:t>
            </a:r>
            <a:r>
              <a:rPr lang="en-US" sz="50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er</a:t>
            </a:r>
            <a:r>
              <a:rPr lang="en-US" sz="5000" dirty="0">
                <a:latin typeface="Century Gothic" panose="020B0502020202020204" pitchFamily="34" charset="0"/>
              </a:rPr>
              <a:t>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539E854-45DE-4265-A982-EEACFBCE9586}"/>
              </a:ext>
            </a:extLst>
          </p:cNvPr>
          <p:cNvSpPr/>
          <p:nvPr/>
        </p:nvSpPr>
        <p:spPr>
          <a:xfrm>
            <a:off x="1413375" y="3377480"/>
            <a:ext cx="2302233" cy="1099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sz="5000" dirty="0" err="1">
                <a:solidFill>
                  <a:prstClr val="black"/>
                </a:solidFill>
                <a:latin typeface="Century Gothic" panose="020B0502020202020204" pitchFamily="34" charset="0"/>
              </a:rPr>
              <a:t>ev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 </a:t>
            </a:r>
            <a:r>
              <a:rPr lang="en-US" sz="5000" b="1" dirty="0" err="1">
                <a:solidFill>
                  <a:srgbClr val="FE9202"/>
                </a:solidFill>
                <a:latin typeface="Century Gothic" panose="020B0502020202020204" pitchFamily="34" charset="0"/>
              </a:rPr>
              <a:t>er</a:t>
            </a:r>
            <a:r>
              <a:rPr lang="en-US" sz="50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 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3C1B083-F416-C34E-AF6C-7FAA6AE04947}"/>
              </a:ext>
            </a:extLst>
          </p:cNvPr>
          <p:cNvSpPr txBox="1">
            <a:spLocks/>
          </p:cNvSpPr>
          <p:nvPr/>
        </p:nvSpPr>
        <p:spPr>
          <a:xfrm>
            <a:off x="1384167" y="1074405"/>
            <a:ext cx="2681963" cy="1160814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 err="1">
                <a:latin typeface="Century Gothic" panose="020B0502020202020204" pitchFamily="34" charset="0"/>
              </a:rPr>
              <a:t>s</a:t>
            </a:r>
            <a:r>
              <a:rPr lang="en-US" sz="5000" b="1" dirty="0" err="1">
                <a:solidFill>
                  <a:srgbClr val="FE9202"/>
                </a:solidFill>
                <a:latin typeface="Century Gothic" panose="020B0502020202020204" pitchFamily="34" charset="0"/>
              </a:rPr>
              <a:t>er</a:t>
            </a:r>
            <a:r>
              <a:rPr lang="en-US" sz="50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 </a:t>
            </a:r>
            <a:r>
              <a:rPr lang="en-US" sz="5000" dirty="0" err="1">
                <a:latin typeface="Century Gothic" panose="020B0502020202020204" pitchFamily="34" charset="0"/>
              </a:rPr>
              <a:t>vant</a:t>
            </a:r>
            <a:endParaRPr lang="en-US" sz="5000" dirty="0">
              <a:latin typeface="Century Gothic" panose="020B0502020202020204" pitchFamily="34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8669199-D112-2842-9805-356C183732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28746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iterate type="wd">
                                    <p:tmPct val="9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800"/>
                                  </p:st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800"/>
                                  </p:st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iterate type="wd">
                                    <p:tmPct val="9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266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uiExpand="1" build="p"/>
      <p:bldP spid="9" grpId="0" uiExpand="1" build="p"/>
      <p:bldP spid="5" grpId="0" uiExpand="1" build="p"/>
      <p:bldP spid="7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BED828D-A058-4381-9A3B-BAB063AABE2F}"/>
              </a:ext>
            </a:extLst>
          </p:cNvPr>
          <p:cNvSpPr txBox="1">
            <a:spLocks/>
          </p:cNvSpPr>
          <p:nvPr/>
        </p:nvSpPr>
        <p:spPr>
          <a:xfrm>
            <a:off x="3240494" y="1900321"/>
            <a:ext cx="2512698" cy="1160814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l</a:t>
            </a:r>
            <a:r>
              <a:rPr lang="en-US" sz="50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ear</a:t>
            </a:r>
            <a:r>
              <a:rPr lang="en-US" sz="5000" dirty="0">
                <a:latin typeface="Century Gothic" panose="020B0502020202020204" pitchFamily="34" charset="0"/>
              </a:rPr>
              <a:t>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5BA7B42-9A27-446E-81E4-2121ABDF19B3}"/>
              </a:ext>
            </a:extLst>
          </p:cNvPr>
          <p:cNvSpPr/>
          <p:nvPr/>
        </p:nvSpPr>
        <p:spPr>
          <a:xfrm>
            <a:off x="676405" y="811986"/>
            <a:ext cx="7640877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0EFF171-6D76-4DCB-989B-3A029C4A2AF1}"/>
              </a:ext>
            </a:extLst>
          </p:cNvPr>
          <p:cNvSpPr txBox="1">
            <a:spLocks/>
          </p:cNvSpPr>
          <p:nvPr/>
        </p:nvSpPr>
        <p:spPr>
          <a:xfrm>
            <a:off x="4572000" y="1379730"/>
            <a:ext cx="2512698" cy="1160814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5000" dirty="0"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D67A7C8-E072-6546-8CCA-5A268E4352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11682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4800"/>
                                  </p:st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48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6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9" grpId="0" uiExpand="1" build="p"/>
      <p:bldP spid="5" grpId="0" uiExpand="1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3E0D79EE-933C-44C8-BC3B-66BBDD7636EC}"/>
              </a:ext>
            </a:extLst>
          </p:cNvPr>
          <p:cNvSpPr/>
          <p:nvPr/>
        </p:nvSpPr>
        <p:spPr>
          <a:xfrm>
            <a:off x="8280333" y="-1013454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2">
            <a:extLst>
              <a:ext uri="{FF2B5EF4-FFF2-40B4-BE49-F238E27FC236}">
                <a16:creationId xmlns:a16="http://schemas.microsoft.com/office/drawing/2014/main" id="{223B6DF1-6BA4-445A-8D49-8221A220B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07509"/>
            <a:ext cx="91440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Other Sounds </a:t>
            </a:r>
            <a:r>
              <a:rPr lang="en-US" sz="4600" b="1" dirty="0">
                <a:latin typeface="Century Gothic" panose="020B0502020202020204" pitchFamily="34" charset="0"/>
              </a:rPr>
              <a:t>–</a:t>
            </a:r>
            <a:r>
              <a:rPr lang="en-US" sz="4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 Long Vowel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D0DE9207-AEB6-43D4-95A0-355661002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866" y="2012043"/>
            <a:ext cx="7520267" cy="578223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These syllables or words are closed,</a:t>
            </a:r>
            <a:r>
              <a:rPr lang="en-US" sz="2700" dirty="0"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DF21771E-F070-4FAC-A002-5EA52561B63B}"/>
              </a:ext>
            </a:extLst>
          </p:cNvPr>
          <p:cNvSpPr txBox="1">
            <a:spLocks/>
          </p:cNvSpPr>
          <p:nvPr/>
        </p:nvSpPr>
        <p:spPr>
          <a:xfrm>
            <a:off x="811865" y="2578074"/>
            <a:ext cx="7520267" cy="4902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 typeface="Arial" panose="020B0604020202020204" pitchFamily="34" charset="0"/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so the vowel should be short, 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35702C31-5C18-465C-A8A7-059F4398E05F}"/>
              </a:ext>
            </a:extLst>
          </p:cNvPr>
          <p:cNvSpPr txBox="1">
            <a:spLocks/>
          </p:cNvSpPr>
          <p:nvPr/>
        </p:nvSpPr>
        <p:spPr>
          <a:xfrm>
            <a:off x="976459" y="3144105"/>
            <a:ext cx="7520267" cy="4902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 typeface="Arial" panose="020B0604020202020204" pitchFamily="34" charset="0"/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but the vowel is long.</a:t>
            </a:r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22" name="Title 2">
            <a:extLst>
              <a:ext uri="{FF2B5EF4-FFF2-40B4-BE49-F238E27FC236}">
                <a16:creationId xmlns:a16="http://schemas.microsoft.com/office/drawing/2014/main" id="{4AB4D608-DC5B-4CC2-8C8E-C2F86B881988}"/>
              </a:ext>
            </a:extLst>
          </p:cNvPr>
          <p:cNvSpPr txBox="1">
            <a:spLocks/>
          </p:cNvSpPr>
          <p:nvPr/>
        </p:nvSpPr>
        <p:spPr>
          <a:xfrm>
            <a:off x="3478120" y="3781135"/>
            <a:ext cx="2389632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dirty="0">
                <a:latin typeface="Century Gothic" panose="020B0502020202020204" pitchFamily="34" charset="0"/>
              </a:rPr>
              <a:t>c</a:t>
            </a:r>
            <a:r>
              <a:rPr lang="en-US" sz="6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old</a:t>
            </a:r>
          </a:p>
        </p:txBody>
      </p:sp>
      <p:sp>
        <p:nvSpPr>
          <p:cNvPr id="23" name="Title 2">
            <a:extLst>
              <a:ext uri="{FF2B5EF4-FFF2-40B4-BE49-F238E27FC236}">
                <a16:creationId xmlns:a16="http://schemas.microsoft.com/office/drawing/2014/main" id="{A704D89F-F5A0-4F2A-8267-4581B04B39A1}"/>
              </a:ext>
            </a:extLst>
          </p:cNvPr>
          <p:cNvSpPr txBox="1">
            <a:spLocks/>
          </p:cNvSpPr>
          <p:nvPr/>
        </p:nvSpPr>
        <p:spPr>
          <a:xfrm>
            <a:off x="3831300" y="3457285"/>
            <a:ext cx="1480567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dirty="0">
                <a:solidFill>
                  <a:srgbClr val="00B050"/>
                </a:solidFill>
                <a:latin typeface="Century Gothic" panose="020B0502020202020204" pitchFamily="34" charset="0"/>
                <a:cs typeface="Courier New" panose="02070309020205020404" pitchFamily="49" charset="0"/>
              </a:rPr>
              <a:t>−</a:t>
            </a:r>
            <a:endParaRPr lang="en-US" sz="6000" b="1" dirty="0">
              <a:solidFill>
                <a:srgbClr val="00B050"/>
              </a:solidFill>
              <a:latin typeface="Century Gothic" panose="020B0502020202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9B812FC-C10A-4153-B47B-2930339BABF7}"/>
              </a:ext>
            </a:extLst>
          </p:cNvPr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7E2E4E6-0DD3-47E2-A99C-5FABF77BD7AB}"/>
              </a:ext>
            </a:extLst>
          </p:cNvPr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D0B2955-3066-D646-BC64-46EF9A7D27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659" y="-100073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837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6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7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9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1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0" nodeType="withEffect">
                                  <p:stCondLst>
                                    <p:cond delay="17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9" grpId="0" animBg="1"/>
      <p:bldP spid="18" grpId="0"/>
      <p:bldP spid="22" grpId="0"/>
      <p:bldP spid="2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83" y="1887923"/>
            <a:ext cx="4895950" cy="1600098"/>
          </a:xfrm>
        </p:spPr>
        <p:txBody>
          <a:bodyPr numCol="1">
            <a:noAutofit/>
          </a:bodyPr>
          <a:lstStyle/>
          <a:p>
            <a:pPr marL="0" lvl="0" indent="0" algn="ctr">
              <a:lnSpc>
                <a:spcPct val="150000"/>
              </a:lnSpc>
              <a:buNone/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t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old</a:t>
            </a:r>
          </a:p>
          <a:p>
            <a:pPr marL="0" indent="0">
              <a:lnSpc>
                <a:spcPct val="150000"/>
              </a:lnSpc>
              <a:buNone/>
            </a:pPr>
            <a:endParaRPr lang="en-US" sz="4500" dirty="0"/>
          </a:p>
        </p:txBody>
      </p:sp>
      <p:sp>
        <p:nvSpPr>
          <p:cNvPr id="4" name="Rectangle 3"/>
          <p:cNvSpPr/>
          <p:nvPr/>
        </p:nvSpPr>
        <p:spPr>
          <a:xfrm>
            <a:off x="990540" y="93020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3EA5CF6-5AB6-8F4C-A892-1D4EBCCBA1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188023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535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2075589" y="1496610"/>
            <a:ext cx="2168085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4500" dirty="0"/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4758017" y="1138205"/>
            <a:ext cx="2683775" cy="1360890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th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a</a:t>
            </a:r>
            <a:r>
              <a:rPr lang="en-US" sz="5000" dirty="0">
                <a:latin typeface="Century Gothic" panose="020B0502020202020204" pitchFamily="34" charset="0"/>
              </a:rPr>
              <a:t>t</a:t>
            </a:r>
            <a:endParaRPr lang="en-US" sz="45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D076FED-0E26-4884-871A-AA5DB3E55D2A}"/>
              </a:ext>
            </a:extLst>
          </p:cNvPr>
          <p:cNvSpPr txBox="1">
            <a:spLocks/>
          </p:cNvSpPr>
          <p:nvPr/>
        </p:nvSpPr>
        <p:spPr>
          <a:xfrm>
            <a:off x="4758017" y="2317757"/>
            <a:ext cx="3047837" cy="1316285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h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a</a:t>
            </a:r>
            <a:r>
              <a:rPr lang="en-US" sz="5000" dirty="0">
                <a:latin typeface="Century Gothic" panose="020B0502020202020204" pitchFamily="34" charset="0"/>
              </a:rPr>
              <a:t>p-</a:t>
            </a:r>
            <a:endParaRPr lang="en-US" sz="45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1CF67E8-94BC-4A77-AE86-0771A05A70A9}"/>
              </a:ext>
            </a:extLst>
          </p:cNvPr>
          <p:cNvSpPr/>
          <p:nvPr/>
        </p:nvSpPr>
        <p:spPr>
          <a:xfrm>
            <a:off x="1991573" y="1138205"/>
            <a:ext cx="1390124" cy="11210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a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n -</a:t>
            </a:r>
            <a:endParaRPr lang="en-US" sz="4500" dirty="0">
              <a:solidFill>
                <a:prstClr val="black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E15BBF3-516F-4326-B2E8-2CC5D1F8034C}"/>
              </a:ext>
            </a:extLst>
          </p:cNvPr>
          <p:cNvSpPr/>
          <p:nvPr/>
        </p:nvSpPr>
        <p:spPr>
          <a:xfrm>
            <a:off x="1896375" y="2288455"/>
            <a:ext cx="1802096" cy="11210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dirty="0">
                <a:latin typeface="Century Gothic" panose="020B0502020202020204" pitchFamily="34" charset="0"/>
              </a:rPr>
              <a:t>f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a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m -</a:t>
            </a:r>
            <a:endParaRPr lang="en-US" sz="4500" dirty="0">
              <a:solidFill>
                <a:prstClr val="black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11E8BF-3A9C-4087-AE80-92CD87862F91}"/>
              </a:ext>
            </a:extLst>
          </p:cNvPr>
          <p:cNvSpPr/>
          <p:nvPr/>
        </p:nvSpPr>
        <p:spPr>
          <a:xfrm>
            <a:off x="1831240" y="3332625"/>
            <a:ext cx="1654620" cy="11210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dirty="0">
                <a:latin typeface="Century Gothic" panose="020B0502020202020204" pitchFamily="34" charset="0"/>
              </a:rPr>
              <a:t>p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a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t -</a:t>
            </a:r>
            <a:endParaRPr lang="en-US" sz="4500" dirty="0">
              <a:solidFill>
                <a:prstClr val="black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F29788C-DE20-4202-9A4E-8AFBCAC7191A}"/>
              </a:ext>
            </a:extLst>
          </p:cNvPr>
          <p:cNvSpPr/>
          <p:nvPr/>
        </p:nvSpPr>
        <p:spPr>
          <a:xfrm>
            <a:off x="4572000" y="3332625"/>
            <a:ext cx="1963999" cy="11210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dirty="0">
                <a:latin typeface="Century Gothic" panose="020B0502020202020204" pitchFamily="34" charset="0"/>
              </a:rPr>
              <a:t>- </a:t>
            </a:r>
            <a:r>
              <a:rPr lang="en-US" sz="5000" dirty="0" err="1">
                <a:latin typeface="Century Gothic" panose="020B0502020202020204" pitchFamily="34" charset="0"/>
              </a:rPr>
              <a:t>v</a:t>
            </a:r>
            <a:r>
              <a:rPr lang="en-US" sz="50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a</a:t>
            </a:r>
            <a:r>
              <a:rPr lang="en-US" sz="5000" dirty="0" err="1">
                <a:solidFill>
                  <a:prstClr val="black"/>
                </a:solidFill>
                <a:latin typeface="Century Gothic" panose="020B0502020202020204" pitchFamily="34" charset="0"/>
              </a:rPr>
              <a:t>nt</a:t>
            </a:r>
            <a:endParaRPr lang="en-US" sz="4500" dirty="0">
              <a:solidFill>
                <a:prstClr val="black"/>
              </a:solidFill>
            </a:endParaRP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F553521-2448-CE48-92E7-6625BF8461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21051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1700"/>
                                  </p:stCondLst>
                                  <p:iterate type="wd">
                                    <p:tmPct val="97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8100"/>
                                  </p:stCondLst>
                                  <p:iterate type="wd">
                                    <p:tmPct val="9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2365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5920" y="1915322"/>
            <a:ext cx="4895950" cy="1600098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al m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ost</a:t>
            </a:r>
            <a:endParaRPr lang="en-US" sz="5000" b="1" dirty="0">
              <a:solidFill>
                <a:srgbClr val="7030A0"/>
              </a:solidFill>
              <a:latin typeface="Century Gothic" panose="020B0502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4500" dirty="0"/>
          </a:p>
        </p:txBody>
      </p:sp>
      <p:sp>
        <p:nvSpPr>
          <p:cNvPr id="4" name="Rectangle 3"/>
          <p:cNvSpPr/>
          <p:nvPr/>
        </p:nvSpPr>
        <p:spPr>
          <a:xfrm>
            <a:off x="990540" y="93020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49ACEB3-2ED3-F144-A7B2-4CDB3815D6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10543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56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707509"/>
            <a:ext cx="78867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Other Sounds </a:t>
            </a:r>
            <a:r>
              <a:rPr lang="en-US" sz="4600" b="1" dirty="0">
                <a:latin typeface="Century Gothic" panose="020B0502020202020204" pitchFamily="34" charset="0"/>
              </a:rPr>
              <a:t>–</a:t>
            </a:r>
            <a:r>
              <a:rPr lang="en-US" sz="4600" b="1" dirty="0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 -</a:t>
            </a:r>
            <a:r>
              <a:rPr lang="en-US" sz="4600" b="1" dirty="0" err="1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nk</a:t>
            </a:r>
            <a:r>
              <a:rPr lang="en-US" sz="4600" b="1" dirty="0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/-ng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11867" y="2065214"/>
            <a:ext cx="7520267" cy="991883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The “-</a:t>
            </a:r>
            <a:r>
              <a:rPr lang="en-US" sz="2700" b="1" dirty="0" err="1">
                <a:latin typeface="Century Gothic" panose="020B0502020202020204" pitchFamily="34" charset="0"/>
              </a:rPr>
              <a:t>nk</a:t>
            </a:r>
            <a:r>
              <a:rPr lang="en-US" sz="2700" b="1" dirty="0">
                <a:latin typeface="Century Gothic" panose="020B0502020202020204" pitchFamily="34" charset="0"/>
              </a:rPr>
              <a:t>” and “-ng” </a:t>
            </a:r>
          </a:p>
          <a:p>
            <a:pPr marL="0" indent="0" algn="ctr" fontAlgn="base"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change the sound of the vowel.</a:t>
            </a:r>
            <a:endParaRPr lang="en-US" sz="2700" dirty="0">
              <a:latin typeface="Century Gothic" panose="020B0502020202020204" pitchFamily="34" charset="0"/>
            </a:endParaRPr>
          </a:p>
        </p:txBody>
      </p:sp>
      <p:pic>
        <p:nvPicPr>
          <p:cNvPr id="9" name="part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02267" y="179999"/>
            <a:ext cx="609600" cy="6096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17572"/>
            <a:ext cx="1138989" cy="93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chemeClr val="accent2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chemeClr val="accent2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317516" y="-852140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bank&amp;thing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02267" y="4671432"/>
            <a:ext cx="609600" cy="6096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59155" y="4600732"/>
            <a:ext cx="1138989" cy="781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CEC5BFEC-49B8-4E7B-AA13-BC995A9ACA45}"/>
              </a:ext>
            </a:extLst>
          </p:cNvPr>
          <p:cNvSpPr txBox="1">
            <a:spLocks/>
          </p:cNvSpPr>
          <p:nvPr/>
        </p:nvSpPr>
        <p:spPr>
          <a:xfrm>
            <a:off x="1700354" y="3362041"/>
            <a:ext cx="2389632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dirty="0">
                <a:latin typeface="Century Gothic" panose="020B0502020202020204" pitchFamily="34" charset="0"/>
              </a:rPr>
              <a:t>b</a:t>
            </a:r>
            <a:r>
              <a:rPr lang="en-US" sz="6600" b="1" dirty="0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ank</a:t>
            </a:r>
          </a:p>
        </p:txBody>
      </p:sp>
      <p:sp>
        <p:nvSpPr>
          <p:cNvPr id="15" name="Title 2">
            <a:extLst>
              <a:ext uri="{FF2B5EF4-FFF2-40B4-BE49-F238E27FC236}">
                <a16:creationId xmlns:a16="http://schemas.microsoft.com/office/drawing/2014/main" id="{907AE818-E0CB-4135-BC42-9A60957F9B85}"/>
              </a:ext>
            </a:extLst>
          </p:cNvPr>
          <p:cNvSpPr txBox="1">
            <a:spLocks/>
          </p:cNvSpPr>
          <p:nvPr/>
        </p:nvSpPr>
        <p:spPr>
          <a:xfrm>
            <a:off x="5161786" y="3362041"/>
            <a:ext cx="2389632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dirty="0">
                <a:latin typeface="Century Gothic" panose="020B0502020202020204" pitchFamily="34" charset="0"/>
              </a:rPr>
              <a:t>th</a:t>
            </a:r>
            <a:r>
              <a:rPr lang="en-US" sz="6600" b="1" dirty="0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ing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6E67972-57A3-AE4E-BD3A-A9A9B2AE8AFA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55194" y="-102367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64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7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0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4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18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/>
      <p:bldP spid="11" grpId="0" animBg="1"/>
      <p:bldP spid="14" grpId="0"/>
      <p:bldP spid="15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3467" y="1785000"/>
            <a:ext cx="4040217" cy="1501428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s</a:t>
            </a:r>
            <a:r>
              <a:rPr lang="en-US" sz="5000" b="1" dirty="0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ing</a:t>
            </a:r>
            <a:r>
              <a:rPr lang="en-US" sz="5000" dirty="0">
                <a:latin typeface="Century Gothic" panose="020B0502020202020204" pitchFamily="34" charset="0"/>
              </a:rPr>
              <a:t> </a:t>
            </a:r>
            <a:endParaRPr lang="en-US" sz="5000" b="1" dirty="0">
              <a:solidFill>
                <a:schemeClr val="accent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4500" dirty="0"/>
              <a:t> 	</a:t>
            </a:r>
          </a:p>
        </p:txBody>
      </p:sp>
      <p:pic>
        <p:nvPicPr>
          <p:cNvPr id="2" name="OtherSounds_A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73979" y="4989094"/>
            <a:ext cx="609600" cy="60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005011" y="4780547"/>
            <a:ext cx="1138989" cy="93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990540" y="2723595"/>
            <a:ext cx="4040217" cy="1501428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4500" dirty="0"/>
          </a:p>
        </p:txBody>
      </p:sp>
      <p:pic>
        <p:nvPicPr>
          <p:cNvPr id="8" name="Other-ING">
            <a:hlinkClick r:id="" action="ppaction://media"/>
            <a:extLst>
              <a:ext uri="{FF2B5EF4-FFF2-40B4-BE49-F238E27FC236}">
                <a16:creationId xmlns:a16="http://schemas.microsoft.com/office/drawing/2014/main" id="{60D2939F-B34A-4193-9596-8BDE35732C0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58663" y="53941"/>
            <a:ext cx="609600" cy="6096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46C3C54-F18E-4179-9217-ACADDF38854F}"/>
              </a:ext>
            </a:extLst>
          </p:cNvPr>
          <p:cNvSpPr/>
          <p:nvPr/>
        </p:nvSpPr>
        <p:spPr>
          <a:xfrm>
            <a:off x="117629" y="53941"/>
            <a:ext cx="842035" cy="690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CD52018-837C-4BD5-99C4-6453E8251677}"/>
              </a:ext>
            </a:extLst>
          </p:cNvPr>
          <p:cNvSpPr/>
          <p:nvPr/>
        </p:nvSpPr>
        <p:spPr>
          <a:xfrm>
            <a:off x="990540" y="93020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A4FAF4-E3DB-4B24-905F-332F3B56DC64}"/>
              </a:ext>
            </a:extLst>
          </p:cNvPr>
          <p:cNvSpPr/>
          <p:nvPr/>
        </p:nvSpPr>
        <p:spPr>
          <a:xfrm>
            <a:off x="5040980" y="2033706"/>
            <a:ext cx="1468672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k</a:t>
            </a:r>
            <a:r>
              <a:rPr lang="en-US" sz="5000" b="1" dirty="0">
                <a:solidFill>
                  <a:srgbClr val="ED7D31">
                    <a:lumMod val="50000"/>
                  </a:srgbClr>
                </a:solidFill>
                <a:latin typeface="Century Gothic" panose="020B0502020202020204" pitchFamily="34" charset="0"/>
              </a:rPr>
              <a:t>ing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DBE5026-1BAD-C941-8E97-B072D725D13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780696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 nodePh="1">
                                  <p:stCondLst>
                                    <p:cond delay="81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iterate type="wd">
                                    <p:tmPct val="55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06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  <p:bldP spid="7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9712" y="1723978"/>
            <a:ext cx="2939293" cy="1501428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l</a:t>
            </a:r>
            <a:r>
              <a:rPr lang="en-US" sz="5000" b="1" dirty="0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ong</a:t>
            </a:r>
            <a:r>
              <a:rPr lang="en-US" sz="5000" dirty="0">
                <a:latin typeface="Century Gothic" panose="020B0502020202020204" pitchFamily="34" charset="0"/>
              </a:rPr>
              <a:t>s</a:t>
            </a:r>
          </a:p>
          <a:p>
            <a:pPr marL="0" indent="0">
              <a:lnSpc>
                <a:spcPct val="150000"/>
              </a:lnSpc>
              <a:buNone/>
            </a:pPr>
            <a:endParaRPr lang="en-US" sz="4500" dirty="0"/>
          </a:p>
        </p:txBody>
      </p:sp>
      <p:pic>
        <p:nvPicPr>
          <p:cNvPr id="2" name="OtherSounds_A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73979" y="4989094"/>
            <a:ext cx="609600" cy="60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005011" y="4780547"/>
            <a:ext cx="1138989" cy="93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272067" y="2700055"/>
            <a:ext cx="4040217" cy="1501428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4500" dirty="0"/>
          </a:p>
        </p:txBody>
      </p:sp>
      <p:pic>
        <p:nvPicPr>
          <p:cNvPr id="8" name="Other-ING">
            <a:hlinkClick r:id="" action="ppaction://media"/>
            <a:extLst>
              <a:ext uri="{FF2B5EF4-FFF2-40B4-BE49-F238E27FC236}">
                <a16:creationId xmlns:a16="http://schemas.microsoft.com/office/drawing/2014/main" id="{60D2939F-B34A-4193-9596-8BDE35732C0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58663" y="53941"/>
            <a:ext cx="609600" cy="6096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46C3C54-F18E-4179-9217-ACADDF38854F}"/>
              </a:ext>
            </a:extLst>
          </p:cNvPr>
          <p:cNvSpPr/>
          <p:nvPr/>
        </p:nvSpPr>
        <p:spPr>
          <a:xfrm>
            <a:off x="117629" y="53941"/>
            <a:ext cx="842035" cy="690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CD52018-837C-4BD5-99C4-6453E8251677}"/>
              </a:ext>
            </a:extLst>
          </p:cNvPr>
          <p:cNvSpPr/>
          <p:nvPr/>
        </p:nvSpPr>
        <p:spPr>
          <a:xfrm>
            <a:off x="990540" y="93020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7139245-3D66-D048-A29B-8098ED896EC6}"/>
              </a:ext>
            </a:extLst>
          </p:cNvPr>
          <p:cNvSpPr txBox="1">
            <a:spLocks/>
          </p:cNvSpPr>
          <p:nvPr/>
        </p:nvSpPr>
        <p:spPr>
          <a:xfrm>
            <a:off x="3930914" y="1723978"/>
            <a:ext cx="4040217" cy="1501428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s</a:t>
            </a:r>
            <a:r>
              <a:rPr lang="en-US" sz="5000" b="1" dirty="0">
                <a:solidFill>
                  <a:srgbClr val="ED7D31">
                    <a:lumMod val="50000"/>
                  </a:srgbClr>
                </a:solidFill>
                <a:latin typeface="Century Gothic" panose="020B0502020202020204" pitchFamily="34" charset="0"/>
              </a:rPr>
              <a:t>ong</a:t>
            </a:r>
            <a:endParaRPr lang="en-US" sz="5000" dirty="0">
              <a:solidFill>
                <a:prstClr val="black"/>
              </a:solidFill>
              <a:latin typeface="Century Gothic" panose="020B0502020202020204" pitchFamily="34" charset="0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4500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748FA43-0B7E-D04B-8565-56633A77A96F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75804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81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iterate type="wd">
                                    <p:tmPct val="5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21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  <p:bldP spid="7" grpId="0" build="p"/>
      <p:bldP spid="11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43786" y="1949341"/>
            <a:ext cx="4040217" cy="1501428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th</a:t>
            </a:r>
            <a:r>
              <a:rPr lang="en-US" sz="5000" b="1" dirty="0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ank</a:t>
            </a:r>
            <a:endParaRPr lang="en-US" sz="5000" dirty="0">
              <a:latin typeface="Century Gothic" panose="020B0502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4500" dirty="0"/>
          </a:p>
        </p:txBody>
      </p:sp>
      <p:pic>
        <p:nvPicPr>
          <p:cNvPr id="2" name="OtherSounds_A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73979" y="4989094"/>
            <a:ext cx="609600" cy="60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005011" y="4780547"/>
            <a:ext cx="1138989" cy="93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272067" y="2700055"/>
            <a:ext cx="4040217" cy="1501428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4500" dirty="0"/>
          </a:p>
        </p:txBody>
      </p:sp>
      <p:pic>
        <p:nvPicPr>
          <p:cNvPr id="8" name="Other-ING">
            <a:hlinkClick r:id="" action="ppaction://media"/>
            <a:extLst>
              <a:ext uri="{FF2B5EF4-FFF2-40B4-BE49-F238E27FC236}">
                <a16:creationId xmlns:a16="http://schemas.microsoft.com/office/drawing/2014/main" id="{60D2939F-B34A-4193-9596-8BDE35732C0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58663" y="53941"/>
            <a:ext cx="609600" cy="6096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46C3C54-F18E-4179-9217-ACADDF38854F}"/>
              </a:ext>
            </a:extLst>
          </p:cNvPr>
          <p:cNvSpPr/>
          <p:nvPr/>
        </p:nvSpPr>
        <p:spPr>
          <a:xfrm>
            <a:off x="117629" y="53941"/>
            <a:ext cx="842035" cy="690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CD52018-837C-4BD5-99C4-6453E8251677}"/>
              </a:ext>
            </a:extLst>
          </p:cNvPr>
          <p:cNvSpPr/>
          <p:nvPr/>
        </p:nvSpPr>
        <p:spPr>
          <a:xfrm>
            <a:off x="990540" y="93020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B6BEA86-A119-B045-821A-2080A2575CBF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695366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81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iterate type="wd">
                                    <p:tmPct val="5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5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  <p:bldP spid="7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8301965" y="-933758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FFCC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637316"/>
            <a:ext cx="78867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Other Sounds </a:t>
            </a:r>
            <a:r>
              <a:rPr lang="en-US" sz="4600" b="1" dirty="0">
                <a:latin typeface="Century Gothic" panose="020B0502020202020204" pitchFamily="34" charset="0"/>
              </a:rPr>
              <a:t>–</a:t>
            </a:r>
            <a:r>
              <a:rPr lang="en-US" sz="46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 schwa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720258" y="1807236"/>
            <a:ext cx="8021406" cy="1044985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3000" b="1" dirty="0">
                <a:latin typeface="Century Gothic" panose="020B0502020202020204" pitchFamily="34" charset="0"/>
              </a:rPr>
              <a:t>The schwa syllable has an “a” that sounds</a:t>
            </a:r>
          </a:p>
          <a:p>
            <a:pPr marL="0" indent="0" algn="ctr" fontAlgn="base">
              <a:buNone/>
            </a:pPr>
            <a:r>
              <a:rPr lang="en-US" sz="3000" b="1" dirty="0">
                <a:latin typeface="Century Gothic" panose="020B0502020202020204" pitchFamily="34" charset="0"/>
              </a:rPr>
              <a:t> like the /u/ in banana.</a:t>
            </a:r>
            <a:r>
              <a:rPr lang="en-US" sz="3000" dirty="0"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720258" y="2783884"/>
            <a:ext cx="8021406" cy="6566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 typeface="Arial" panose="020B0604020202020204" pitchFamily="34" charset="0"/>
              <a:buNone/>
            </a:pPr>
            <a:r>
              <a:rPr lang="en-US" sz="3000" b="1" dirty="0">
                <a:latin typeface="Century Gothic" panose="020B0502020202020204" pitchFamily="34" charset="0"/>
              </a:rPr>
              <a:t>The banana is even shaped like a short u.</a:t>
            </a:r>
            <a:endParaRPr lang="en-US" sz="3000" dirty="0">
              <a:latin typeface="Century Gothic" panose="020B0502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4340">
            <a:off x="2602562" y="4430960"/>
            <a:ext cx="807044" cy="4192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4340">
            <a:off x="5982698" y="4430959"/>
            <a:ext cx="807044" cy="419223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1540764" y="3339206"/>
            <a:ext cx="5602986" cy="123139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7200" dirty="0" err="1">
                <a:latin typeface="Century Gothic" panose="020B0502020202020204" pitchFamily="34" charset="0"/>
              </a:rPr>
              <a:t>b</a:t>
            </a:r>
            <a:r>
              <a:rPr lang="en-US" sz="7200" b="1" dirty="0" err="1">
                <a:solidFill>
                  <a:srgbClr val="FFCC00"/>
                </a:solidFill>
                <a:latin typeface="Century Gothic" panose="020B0502020202020204" pitchFamily="34" charset="0"/>
              </a:rPr>
              <a:t>a</a:t>
            </a:r>
            <a:r>
              <a:rPr lang="en-US" sz="7200" b="1" dirty="0">
                <a:solidFill>
                  <a:srgbClr val="FFCC00"/>
                </a:solidFill>
                <a:latin typeface="Century Gothic" panose="020B0502020202020204" pitchFamily="34" charset="0"/>
              </a:rPr>
              <a:t>  </a:t>
            </a:r>
            <a:r>
              <a:rPr lang="en-US" sz="7200" dirty="0">
                <a:latin typeface="Century Gothic" panose="020B0502020202020204" pitchFamily="34" charset="0"/>
              </a:rPr>
              <a:t>nan</a:t>
            </a:r>
            <a:r>
              <a:rPr lang="en-US" sz="7200" b="1" dirty="0">
                <a:solidFill>
                  <a:srgbClr val="FFCC00"/>
                </a:solidFill>
                <a:latin typeface="Century Gothic" panose="020B0502020202020204" pitchFamily="34" charset="0"/>
              </a:rPr>
              <a:t>  a</a:t>
            </a:r>
          </a:p>
        </p:txBody>
      </p:sp>
      <p:sp>
        <p:nvSpPr>
          <p:cNvPr id="13" name="Arrow: Right 12"/>
          <p:cNvSpPr/>
          <p:nvPr/>
        </p:nvSpPr>
        <p:spPr>
          <a:xfrm rot="18093150">
            <a:off x="2456214" y="4888240"/>
            <a:ext cx="395774" cy="3408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FFCC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2">
            <a:extLst>
              <a:ext uri="{FF2B5EF4-FFF2-40B4-BE49-F238E27FC236}">
                <a16:creationId xmlns:a16="http://schemas.microsoft.com/office/drawing/2014/main" id="{491B5C84-59CE-614B-8CA6-D536F5EF1E77}"/>
              </a:ext>
            </a:extLst>
          </p:cNvPr>
          <p:cNvSpPr/>
          <p:nvPr/>
        </p:nvSpPr>
        <p:spPr>
          <a:xfrm rot="18093150">
            <a:off x="6009017" y="5146727"/>
            <a:ext cx="395774" cy="3408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pic>
        <p:nvPicPr>
          <p:cNvPr id="5" name="New">
            <a:hlinkClick r:id="" action="ppaction://media"/>
            <a:extLst>
              <a:ext uri="{FF2B5EF4-FFF2-40B4-BE49-F238E27FC236}">
                <a16:creationId xmlns:a16="http://schemas.microsoft.com/office/drawing/2014/main" id="{455622D9-8CAE-E24B-8721-E165585E20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5600" y="-186697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544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88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8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8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5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51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16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16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0" nodeType="withEffect">
                                  <p:stCondLst>
                                    <p:cond delay="20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3" repeatCount="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8" grpId="0" animBg="1"/>
      <p:bldP spid="3" grpId="0"/>
      <p:bldP spid="10" grpId="0" uiExpand="1" build="p"/>
      <p:bldP spid="13" grpId="0" animBg="1"/>
      <p:bldP spid="13" grpId="1" animBg="1"/>
      <p:bldP spid="19" grpId="0" animBg="1"/>
      <p:bldP spid="19" grpId="1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2680570" y="2458117"/>
            <a:ext cx="3782860" cy="864587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 </a:t>
            </a:r>
            <a:r>
              <a:rPr lang="en-US" sz="5000" b="1" dirty="0">
                <a:solidFill>
                  <a:srgbClr val="FFCC00"/>
                </a:solidFill>
                <a:latin typeface="Century Gothic" panose="020B0502020202020204" pitchFamily="34" charset="0"/>
              </a:rPr>
              <a:t> a  </a:t>
            </a:r>
            <a:r>
              <a:rPr lang="en-US" sz="5000" dirty="0">
                <a:latin typeface="Century Gothic" panose="020B0502020202020204" pitchFamily="34" charset="0"/>
              </a:rPr>
              <a:t>bout</a:t>
            </a:r>
            <a:endParaRPr lang="en-US" sz="45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4340">
            <a:off x="3386700" y="3073600"/>
            <a:ext cx="942533" cy="49820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C4A64BD-F0C5-42E8-B1ED-E04D211B5B6C}"/>
              </a:ext>
            </a:extLst>
          </p:cNvPr>
          <p:cNvSpPr/>
          <p:nvPr/>
        </p:nvSpPr>
        <p:spPr>
          <a:xfrm>
            <a:off x="780789" y="920943"/>
            <a:ext cx="7582422" cy="406860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D1890C4-4F1B-442E-BF4C-290645D0A77D}"/>
              </a:ext>
            </a:extLst>
          </p:cNvPr>
          <p:cNvSpPr/>
          <p:nvPr/>
        </p:nvSpPr>
        <p:spPr>
          <a:xfrm>
            <a:off x="3517112" y="1078109"/>
            <a:ext cx="2044149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b="1" dirty="0">
                <a:solidFill>
                  <a:srgbClr val="FFCC00"/>
                </a:solidFill>
                <a:latin typeface="Century Gothic" panose="020B0502020202020204" pitchFamily="34" charset="0"/>
              </a:rPr>
              <a:t>a  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live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73E3E64-79DA-4E7E-A63B-3347151A6ECA}"/>
              </a:ext>
            </a:extLst>
          </p:cNvPr>
          <p:cNvSpPr/>
          <p:nvPr/>
        </p:nvSpPr>
        <p:spPr>
          <a:xfrm>
            <a:off x="3538865" y="3693979"/>
            <a:ext cx="2698175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b="1" dirty="0">
                <a:solidFill>
                  <a:srgbClr val="FFCC00"/>
                </a:solidFill>
                <a:latin typeface="Century Gothic" panose="020B0502020202020204" pitchFamily="34" charset="0"/>
              </a:rPr>
              <a:t>a  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maze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A34087-D607-4135-8F21-3364EE1F7C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2558" y="1788262"/>
            <a:ext cx="1005927" cy="6279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FE0CDD0-01A4-4E47-85BF-0E0254E616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2559" y="4241782"/>
            <a:ext cx="1005927" cy="627942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7FF7A72-9653-6D41-AE4E-FD3E407140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12623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100"/>
                                  </p:stCondLst>
                                  <p:iterate type="wd">
                                    <p:tmPct val="7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78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1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1950489" y="1001794"/>
            <a:ext cx="1964713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50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e</a:t>
            </a:r>
            <a:r>
              <a:rPr lang="en-US" sz="5000" dirty="0" err="1">
                <a:latin typeface="Century Gothic" panose="020B0502020202020204" pitchFamily="34" charset="0"/>
              </a:rPr>
              <a:t>v</a:t>
            </a:r>
            <a:r>
              <a:rPr lang="en-US" sz="5000" dirty="0">
                <a:latin typeface="Century Gothic" panose="020B0502020202020204" pitchFamily="34" charset="0"/>
              </a:rPr>
              <a:t>-</a:t>
            </a:r>
            <a:endParaRPr lang="en-US" sz="4500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803238" y="3347404"/>
            <a:ext cx="4052438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y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e</a:t>
            </a:r>
            <a:r>
              <a:rPr lang="en-US" sz="5000" dirty="0">
                <a:latin typeface="Century Gothic" panose="020B0502020202020204" pitchFamily="34" charset="0"/>
              </a:rPr>
              <a:t>s</a:t>
            </a:r>
            <a:endParaRPr lang="en-US" sz="4500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762370" y="1052253"/>
            <a:ext cx="3628111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-p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e</a:t>
            </a:r>
            <a:r>
              <a:rPr lang="en-US" sz="5000" dirty="0">
                <a:latin typeface="Century Gothic" panose="020B0502020202020204" pitchFamily="34" charset="0"/>
              </a:rPr>
              <a:t>ns</a:t>
            </a:r>
            <a:endParaRPr lang="en-US" sz="450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EC1F9C8-51F3-4EE9-B118-61D991ABEE61}"/>
              </a:ext>
            </a:extLst>
          </p:cNvPr>
          <p:cNvSpPr txBox="1">
            <a:spLocks/>
          </p:cNvSpPr>
          <p:nvPr/>
        </p:nvSpPr>
        <p:spPr>
          <a:xfrm>
            <a:off x="4806176" y="2152049"/>
            <a:ext cx="3180317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endParaRPr lang="en-US" sz="450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0684C4E-F866-44A4-94B5-22284DB7C261}"/>
              </a:ext>
            </a:extLst>
          </p:cNvPr>
          <p:cNvSpPr txBox="1">
            <a:spLocks/>
          </p:cNvSpPr>
          <p:nvPr/>
        </p:nvSpPr>
        <p:spPr>
          <a:xfrm>
            <a:off x="4767938" y="3297884"/>
            <a:ext cx="4663440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-m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e</a:t>
            </a:r>
            <a:r>
              <a:rPr lang="en-US" sz="5000" dirty="0">
                <a:latin typeface="Century Gothic" panose="020B0502020202020204" pitchFamily="34" charset="0"/>
              </a:rPr>
              <a:t>n</a:t>
            </a:r>
            <a:endParaRPr lang="en-US" sz="45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B8DD63-23AE-4166-83C0-26DA7A064EA3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34E75B3-F4DD-48CB-B23E-F8FE58FD87F2}"/>
              </a:ext>
            </a:extLst>
          </p:cNvPr>
          <p:cNvSpPr/>
          <p:nvPr/>
        </p:nvSpPr>
        <p:spPr>
          <a:xfrm>
            <a:off x="4730232" y="2198088"/>
            <a:ext cx="1417376" cy="11209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-t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e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n</a:t>
            </a:r>
            <a:endParaRPr lang="en-US" sz="4500" dirty="0">
              <a:solidFill>
                <a:prstClr val="black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A9D7744-9A18-484B-84C2-84AD945091B1}"/>
              </a:ext>
            </a:extLst>
          </p:cNvPr>
          <p:cNvSpPr/>
          <p:nvPr/>
        </p:nvSpPr>
        <p:spPr>
          <a:xfrm>
            <a:off x="1723584" y="2196518"/>
            <a:ext cx="1909497" cy="11209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wh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e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n</a:t>
            </a:r>
            <a:endParaRPr lang="en-US" sz="4500" dirty="0">
              <a:solidFill>
                <a:prstClr val="black"/>
              </a:solidFill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E325E71-0CEE-B64F-9EBA-59B416B6CD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06955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9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2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 nodePh="1">
                                  <p:stCondLst>
                                    <p:cond delay="1580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8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232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1706086" y="1176203"/>
            <a:ext cx="3264003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i</a:t>
            </a:r>
            <a:r>
              <a:rPr lang="en-US" sz="5000" dirty="0">
                <a:latin typeface="Century Gothic" panose="020B0502020202020204" pitchFamily="34" charset="0"/>
              </a:rPr>
              <a:t>n-</a:t>
            </a:r>
            <a:endParaRPr lang="en-US" sz="4500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2019873" y="2166689"/>
            <a:ext cx="3264003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50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i</a:t>
            </a:r>
            <a:r>
              <a:rPr lang="en-US" sz="5000" dirty="0" err="1">
                <a:latin typeface="Century Gothic" panose="020B0502020202020204" pitchFamily="34" charset="0"/>
              </a:rPr>
              <a:t>m</a:t>
            </a:r>
            <a:endParaRPr lang="en-US" sz="4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8CBC6B-1ED0-410A-A490-FC5C985268C2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35E546B-16BF-4402-AC47-3246D0635579}"/>
              </a:ext>
            </a:extLst>
          </p:cNvPr>
          <p:cNvSpPr/>
          <p:nvPr/>
        </p:nvSpPr>
        <p:spPr>
          <a:xfrm>
            <a:off x="1969447" y="3145592"/>
            <a:ext cx="1226618" cy="11209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s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i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ns</a:t>
            </a:r>
            <a:endParaRPr lang="en-US" sz="4500" dirty="0">
              <a:solidFill>
                <a:prstClr val="black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F59C4F-93C9-484B-8EEE-A4159911F91A}"/>
              </a:ext>
            </a:extLst>
          </p:cNvPr>
          <p:cNvSpPr/>
          <p:nvPr/>
        </p:nvSpPr>
        <p:spPr>
          <a:xfrm>
            <a:off x="5151066" y="1176201"/>
            <a:ext cx="893193" cy="11209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sz="5000" dirty="0">
                <a:latin typeface="Century Gothic" panose="020B0502020202020204" pitchFamily="34" charset="0"/>
              </a:rPr>
              <a:t>-</a:t>
            </a:r>
            <a:r>
              <a:rPr lang="en-US" sz="50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i</a:t>
            </a:r>
            <a:r>
              <a:rPr lang="en-US" sz="5000" dirty="0" err="1">
                <a:solidFill>
                  <a:prstClr val="black"/>
                </a:solidFill>
                <a:latin typeface="Century Gothic" panose="020B0502020202020204" pitchFamily="34" charset="0"/>
              </a:rPr>
              <a:t>l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-</a:t>
            </a:r>
            <a:endParaRPr lang="en-US" sz="4500" dirty="0">
              <a:solidFill>
                <a:prstClr val="black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08CCCB-FAA3-4BAB-99FA-58B28B918F48}"/>
              </a:ext>
            </a:extLst>
          </p:cNvPr>
          <p:cNvSpPr/>
          <p:nvPr/>
        </p:nvSpPr>
        <p:spPr>
          <a:xfrm>
            <a:off x="5020515" y="2166689"/>
            <a:ext cx="1628972" cy="11209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-sh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i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p</a:t>
            </a:r>
            <a:endParaRPr lang="en-US" sz="4500" dirty="0">
              <a:solidFill>
                <a:prstClr val="black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51DE0C0-4AB7-4984-B44D-B5E0242A9B63}"/>
              </a:ext>
            </a:extLst>
          </p:cNvPr>
          <p:cNvSpPr/>
          <p:nvPr/>
        </p:nvSpPr>
        <p:spPr>
          <a:xfrm>
            <a:off x="5065624" y="3157177"/>
            <a:ext cx="1229824" cy="11209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th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i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s</a:t>
            </a:r>
            <a:endParaRPr lang="en-US" sz="4500" dirty="0">
              <a:solidFill>
                <a:prstClr val="black"/>
              </a:solidFill>
            </a:endParaRP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19C4B16-2885-3248-A8EA-E3E6140381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08128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2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227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1770300" y="1673562"/>
            <a:ext cx="2406284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endParaRPr lang="en-US" sz="450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071798" y="1211756"/>
            <a:ext cx="3534911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o</a:t>
            </a:r>
            <a:r>
              <a:rPr lang="en-US" sz="5000" dirty="0">
                <a:latin typeface="Century Gothic" panose="020B0502020202020204" pitchFamily="34" charset="0"/>
              </a:rPr>
              <a:t>f-</a:t>
            </a:r>
            <a:endParaRPr lang="en-US" sz="4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52B4BEB-AAC9-47D2-9C0B-F425AEDB5965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7001DE1-BA56-4DA6-AE1C-8101AA51095E}"/>
              </a:ext>
            </a:extLst>
          </p:cNvPr>
          <p:cNvSpPr txBox="1">
            <a:spLocks/>
          </p:cNvSpPr>
          <p:nvPr/>
        </p:nvSpPr>
        <p:spPr>
          <a:xfrm>
            <a:off x="4679290" y="1192721"/>
            <a:ext cx="4756128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G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o</a:t>
            </a:r>
            <a:r>
              <a:rPr lang="en-US" sz="5000" dirty="0">
                <a:latin typeface="Century Gothic" panose="020B0502020202020204" pitchFamily="34" charset="0"/>
              </a:rPr>
              <a:t>d</a:t>
            </a:r>
            <a:endParaRPr lang="en-US" sz="45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B78DD50-8015-488E-9002-660F1A56F831}"/>
              </a:ext>
            </a:extLst>
          </p:cNvPr>
          <p:cNvSpPr txBox="1">
            <a:spLocks/>
          </p:cNvSpPr>
          <p:nvPr/>
        </p:nvSpPr>
        <p:spPr>
          <a:xfrm>
            <a:off x="5020507" y="2843310"/>
            <a:ext cx="3712013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endParaRPr lang="en-US" sz="45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D2DE29-238C-41D7-94BB-C162D8FDEA1B}"/>
              </a:ext>
            </a:extLst>
          </p:cNvPr>
          <p:cNvSpPr/>
          <p:nvPr/>
        </p:nvSpPr>
        <p:spPr>
          <a:xfrm>
            <a:off x="1970509" y="2593377"/>
            <a:ext cx="1164101" cy="11209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5000" dirty="0" err="1">
                <a:solidFill>
                  <a:prstClr val="black"/>
                </a:solidFill>
                <a:latin typeface="Century Gothic" panose="020B0502020202020204" pitchFamily="34" charset="0"/>
              </a:rPr>
              <a:t>f</a:t>
            </a:r>
            <a:r>
              <a:rPr lang="en-US" sz="50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o</a:t>
            </a:r>
            <a:r>
              <a:rPr lang="en-US" sz="5000" dirty="0" err="1">
                <a:solidFill>
                  <a:prstClr val="black"/>
                </a:solidFill>
                <a:latin typeface="Century Gothic" panose="020B0502020202020204" pitchFamily="34" charset="0"/>
              </a:rPr>
              <a:t>l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-</a:t>
            </a:r>
            <a:endParaRPr lang="en-US" sz="4500" dirty="0">
              <a:solidFill>
                <a:prstClr val="black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0A7F72-1C55-4BEB-8DB9-C80B048F6FAA}"/>
              </a:ext>
            </a:extLst>
          </p:cNvPr>
          <p:cNvSpPr/>
          <p:nvPr/>
        </p:nvSpPr>
        <p:spPr>
          <a:xfrm>
            <a:off x="4893109" y="2593377"/>
            <a:ext cx="1204176" cy="11209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n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o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t</a:t>
            </a:r>
            <a:endParaRPr lang="en-US" sz="4500" dirty="0">
              <a:solidFill>
                <a:prstClr val="black"/>
              </a:solidFill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EA79A06-285F-044D-A757-B5B9033BB3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8310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 nodePh="1">
                                  <p:stCondLst>
                                    <p:cond delay="1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7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 nodePh="1">
                                  <p:stCondLst>
                                    <p:cond delay="760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166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2072676" y="1507409"/>
            <a:ext cx="1902605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u</a:t>
            </a:r>
            <a:r>
              <a:rPr lang="en-US" sz="5000" dirty="0">
                <a:latin typeface="Century Gothic" panose="020B0502020202020204" pitchFamily="34" charset="0"/>
              </a:rPr>
              <a:t>s</a:t>
            </a:r>
            <a:endParaRPr lang="en-US" sz="450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680991" y="1507409"/>
            <a:ext cx="3264003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j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u</a:t>
            </a:r>
            <a:r>
              <a:rPr lang="en-US" sz="5000" dirty="0">
                <a:latin typeface="Century Gothic" panose="020B0502020202020204" pitchFamily="34" charset="0"/>
              </a:rPr>
              <a:t>st</a:t>
            </a:r>
            <a:endParaRPr lang="en-US" sz="4500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5123145" y="1301570"/>
            <a:ext cx="5257952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endParaRPr lang="en-US" sz="45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ECF6411-4FD7-4AFF-96C6-00725C42F2A1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8A1DD08-CC7B-3448-96F0-7C2BC5C235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19657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 nodePh="1">
                                  <p:stCondLst>
                                    <p:cond delay="97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75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707509"/>
            <a:ext cx="78867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Open </a:t>
            </a:r>
            <a:r>
              <a:rPr lang="en-US" sz="4600" b="1" dirty="0">
                <a:latin typeface="Century Gothic" panose="020B0502020202020204" pitchFamily="34" charset="0"/>
              </a:rPr>
              <a:t>–</a:t>
            </a:r>
            <a:r>
              <a:rPr lang="en-US" sz="4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 Long Vowel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712494" y="1920598"/>
            <a:ext cx="5719011" cy="480687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An open syllable has one vowel </a:t>
            </a:r>
          </a:p>
          <a:p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1996038" y="2456770"/>
            <a:ext cx="5117231" cy="5492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 typeface="Arial" panose="020B0604020202020204" pitchFamily="34" charset="0"/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with no consonant</a:t>
            </a:r>
            <a:r>
              <a:rPr lang="en-US" sz="2700" dirty="0">
                <a:latin typeface="Century Gothic" panose="020B0502020202020204" pitchFamily="34" charset="0"/>
              </a:rPr>
              <a:t> </a:t>
            </a:r>
            <a:r>
              <a:rPr lang="en-US" sz="2700" b="1" dirty="0">
                <a:latin typeface="Century Gothic" panose="020B0502020202020204" pitchFamily="34" charset="0"/>
              </a:rPr>
              <a:t>after it, </a:t>
            </a:r>
          </a:p>
          <a:p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2419629" y="2985816"/>
            <a:ext cx="4304740" cy="5228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 typeface="Arial" panose="020B0604020202020204" pitchFamily="34" charset="0"/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and the vowel is long.</a:t>
            </a:r>
            <a:endParaRPr lang="en-US" sz="2700" dirty="0">
              <a:latin typeface="Century Gothic" panose="020B0502020202020204" pitchFamily="34" charset="0"/>
            </a:endParaRPr>
          </a:p>
          <a:p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3054360" y="3588245"/>
            <a:ext cx="2638805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dirty="0">
                <a:latin typeface="Century Gothic" panose="020B0502020202020204" pitchFamily="34" charset="0"/>
              </a:rPr>
              <a:t>g</a:t>
            </a:r>
            <a:r>
              <a:rPr lang="en-US" sz="9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o</a:t>
            </a:r>
          </a:p>
        </p:txBody>
      </p:sp>
      <p:sp>
        <p:nvSpPr>
          <p:cNvPr id="12" name="Arrow: Right 11"/>
          <p:cNvSpPr/>
          <p:nvPr/>
        </p:nvSpPr>
        <p:spPr>
          <a:xfrm rot="16200000">
            <a:off x="5155190" y="4757439"/>
            <a:ext cx="536448" cy="46193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6" name="Title 2"/>
          <p:cNvSpPr txBox="1">
            <a:spLocks/>
          </p:cNvSpPr>
          <p:nvPr/>
        </p:nvSpPr>
        <p:spPr>
          <a:xfrm>
            <a:off x="3968282" y="3165046"/>
            <a:ext cx="1646343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800" b="1" dirty="0">
                <a:solidFill>
                  <a:srgbClr val="00B050"/>
                </a:solidFill>
                <a:latin typeface="Century Gothic" panose="020B0502020202020204" pitchFamily="34" charset="0"/>
                <a:cs typeface="Courier New" panose="02070309020205020404" pitchFamily="49" charset="0"/>
              </a:rPr>
              <a:t>−</a:t>
            </a:r>
            <a:endParaRPr lang="en-US" sz="8800" b="1" dirty="0">
              <a:solidFill>
                <a:srgbClr val="00B050"/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8301965" y="-826146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8D4F4AE-0ABC-1C4B-A417-01EDDAC0B2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250" y="-93865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516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9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7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67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10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18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0" nodeType="withEffect">
                                  <p:stCondLst>
                                    <p:cond delay="16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/>
      <p:bldP spid="9" grpId="0"/>
      <p:bldP spid="12" grpId="0" animBg="1"/>
      <p:bldP spid="12" grpId="1" animBg="1"/>
      <p:bldP spid="16" grpId="0"/>
      <p:bldP spid="2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50557</TotalTime>
  <Words>372</Words>
  <Application>Microsoft Macintosh PowerPoint</Application>
  <PresentationFormat>On-screen Show (16:10)</PresentationFormat>
  <Paragraphs>154</Paragraphs>
  <Slides>46</Slides>
  <Notes>0</Notes>
  <HiddenSlides>0</HiddenSlides>
  <MMClips>54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3" baseType="lpstr">
      <vt:lpstr>Arial</vt:lpstr>
      <vt:lpstr>Calibri</vt:lpstr>
      <vt:lpstr>Calibri Light</vt:lpstr>
      <vt:lpstr>Century Gothic</vt:lpstr>
      <vt:lpstr>Courier New</vt:lpstr>
      <vt:lpstr>Ebrima</vt:lpstr>
      <vt:lpstr>Office Theme</vt:lpstr>
      <vt:lpstr>PowerPoint Presentation</vt:lpstr>
      <vt:lpstr>Words in  Syllable Types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Open – Long Vowel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Silent e – Long Vowel</vt:lpstr>
      <vt:lpstr>PowerPoint Presentation</vt:lpstr>
      <vt:lpstr>PowerPoint Presentation</vt:lpstr>
      <vt:lpstr>Vowel Teams – Long Vowel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Vowel Teams – Other Sounds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- Controlled</vt:lpstr>
      <vt:lpstr>PowerPoint Presentation</vt:lpstr>
      <vt:lpstr>PowerPoint Presentation</vt:lpstr>
      <vt:lpstr>PowerPoint Presentation</vt:lpstr>
      <vt:lpstr>PowerPoint Presentation</vt:lpstr>
      <vt:lpstr>Other Sounds – Long Vowel</vt:lpstr>
      <vt:lpstr>PowerPoint Presentation</vt:lpstr>
      <vt:lpstr>PowerPoint Presentation</vt:lpstr>
      <vt:lpstr>Other Sounds – -nk/-ng</vt:lpstr>
      <vt:lpstr>PowerPoint Presentation</vt:lpstr>
      <vt:lpstr>PowerPoint Presentation</vt:lpstr>
      <vt:lpstr>PowerPoint Presentation</vt:lpstr>
      <vt:lpstr>Other Sounds – schwa</vt:lpstr>
      <vt:lpstr>PowerPoint Presentation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Will Mary Say Yes to God?</dc:title>
  <dc:creator>Lisa Suggs</dc:creator>
  <cp:lastModifiedBy>Carol Hale</cp:lastModifiedBy>
  <cp:revision>441</cp:revision>
  <cp:lastPrinted>2018-03-05T15:55:52Z</cp:lastPrinted>
  <dcterms:created xsi:type="dcterms:W3CDTF">2017-01-10T01:35:56Z</dcterms:created>
  <dcterms:modified xsi:type="dcterms:W3CDTF">2018-09-03T14:26:02Z</dcterms:modified>
</cp:coreProperties>
</file>